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6"/>
  </p:notesMasterIdLst>
  <p:sldIdLst>
    <p:sldId id="272" r:id="rId2"/>
    <p:sldId id="775" r:id="rId3"/>
    <p:sldId id="851" r:id="rId4"/>
    <p:sldId id="852" r:id="rId5"/>
    <p:sldId id="853" r:id="rId6"/>
    <p:sldId id="854" r:id="rId7"/>
    <p:sldId id="855" r:id="rId8"/>
    <p:sldId id="856" r:id="rId9"/>
    <p:sldId id="857" r:id="rId10"/>
    <p:sldId id="858" r:id="rId11"/>
    <p:sldId id="859" r:id="rId12"/>
    <p:sldId id="860" r:id="rId13"/>
    <p:sldId id="861" r:id="rId14"/>
    <p:sldId id="862" r:id="rId15"/>
    <p:sldId id="863" r:id="rId16"/>
    <p:sldId id="864" r:id="rId17"/>
    <p:sldId id="865" r:id="rId18"/>
    <p:sldId id="867" r:id="rId19"/>
    <p:sldId id="866" r:id="rId20"/>
    <p:sldId id="868" r:id="rId21"/>
    <p:sldId id="873" r:id="rId22"/>
    <p:sldId id="872" r:id="rId23"/>
    <p:sldId id="876" r:id="rId24"/>
    <p:sldId id="874" r:id="rId25"/>
    <p:sldId id="878" r:id="rId26"/>
    <p:sldId id="877" r:id="rId27"/>
    <p:sldId id="871" r:id="rId28"/>
    <p:sldId id="870" r:id="rId29"/>
    <p:sldId id="879" r:id="rId30"/>
    <p:sldId id="880" r:id="rId31"/>
    <p:sldId id="881" r:id="rId32"/>
    <p:sldId id="882" r:id="rId33"/>
    <p:sldId id="883" r:id="rId34"/>
    <p:sldId id="884" r:id="rId35"/>
    <p:sldId id="885" r:id="rId36"/>
    <p:sldId id="886" r:id="rId37"/>
    <p:sldId id="887" r:id="rId38"/>
    <p:sldId id="890" r:id="rId39"/>
    <p:sldId id="889" r:id="rId40"/>
    <p:sldId id="888" r:id="rId41"/>
    <p:sldId id="891" r:id="rId42"/>
    <p:sldId id="892" r:id="rId43"/>
    <p:sldId id="893" r:id="rId44"/>
    <p:sldId id="894" r:id="rId45"/>
    <p:sldId id="895" r:id="rId46"/>
    <p:sldId id="897" r:id="rId47"/>
    <p:sldId id="898" r:id="rId48"/>
    <p:sldId id="899" r:id="rId49"/>
    <p:sldId id="900" r:id="rId50"/>
    <p:sldId id="901" r:id="rId51"/>
    <p:sldId id="848" r:id="rId52"/>
    <p:sldId id="809" r:id="rId53"/>
    <p:sldId id="902" r:id="rId54"/>
    <p:sldId id="903" r:id="rId55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234B"/>
    <a:srgbClr val="FBE5D6"/>
    <a:srgbClr val="193268"/>
    <a:srgbClr val="EDEBEE"/>
    <a:srgbClr val="7391FF"/>
    <a:srgbClr val="C8D7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6"/>
    <p:restoredTop sz="91630"/>
  </p:normalViewPr>
  <p:slideViewPr>
    <p:cSldViewPr snapToGrid="0">
      <p:cViewPr>
        <p:scale>
          <a:sx n="41" d="100"/>
          <a:sy n="41" d="100"/>
        </p:scale>
        <p:origin x="2640" y="1592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314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0837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2743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9148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600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3152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7482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9667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0527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6461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8156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6869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6869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1500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6934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2735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9993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0484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8168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889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1609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10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5088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3935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8692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8374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55455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9214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3979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276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2826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4533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462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3517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1562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73689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8056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8669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759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20645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57349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7212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9879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1850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5499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8357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91524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6980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50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6836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6779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29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0831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484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2021. 9. 11.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jaan.io/what-is-variational-autoencoder-vae-tutorial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tsgo.github.io/generative%20model/2018/01/27/VAE/" TargetMode="External"/><Relationship Id="rId5" Type="http://schemas.openxmlformats.org/officeDocument/2006/relationships/hyperlink" Target="https://www.shakirm.com/papers/VITutorial.pdf" TargetMode="External"/><Relationship Id="rId4" Type="http://schemas.openxmlformats.org/officeDocument/2006/relationships/hyperlink" Target="https://deepgenerativemodels.github.io/notes/va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#3&gt;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Latent Variable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잠재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변수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모델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(L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atent Variable Models)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2145638" y="3326186"/>
                <a:ext cx="16831372" cy="9475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||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]=</m:t>
                      </m:r>
                      <m:sSub>
                        <m:sSub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8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정리하여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loss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식을 정의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endParaRPr kumimoji="1" lang="en-US" altLang="ko-KR" sz="28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||</m:t>
                      </m:r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br>
                  <a:rPr kumimoji="1" lang="en-US" altLang="ko-KR" sz="28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 Bold" panose="020B0500000000000000" pitchFamily="34" charset="-128"/>
                  </a:rPr>
                </a:br>
                <a:endParaRPr kumimoji="1" lang="en-US" altLang="ko-KR" sz="28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||</m:t>
                      </m:r>
                      <m:r>
                        <a:rPr kumimoji="1" lang="en-US" altLang="ko-KR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𝐾𝐿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[</m:t>
                          </m:r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kumimoji="1" lang="en-US" altLang="ko-K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r>
                            <a:rPr kumimoji="1" lang="en-US" altLang="ko-K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kumimoji="1" lang="en-US" altLang="ko-K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)]</m:t>
                          </m:r>
                        </m:e>
                      </m:d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||</m:t>
                      </m:r>
                      <m:r>
                        <a:rPr kumimoji="1" lang="en-US" altLang="ko-KR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  <m:r>
                          <a:rPr kumimoji="1" lang="en-US" altLang="ko-K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𝑧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ko-KR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ko-KR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ko-KR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kumimoji="1" lang="en-US" altLang="ko-K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</m:t>
                        </m:r>
                        <m:func>
                          <m:funcPr>
                            <m:ctrlPr>
                              <a:rPr kumimoji="1" lang="en-US" altLang="ko-KR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ko-KR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ko-KR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kumimoji="1" lang="en-US" altLang="ko-KR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kumimoji="1" lang="en-US" altLang="ko-K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</m:t>
                        </m:r>
                        <m:func>
                          <m:funcPr>
                            <m:ctrlPr>
                              <a:rPr kumimoji="1" lang="en-US" altLang="ko-KR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sz="2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ko-KR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kumimoji="1" lang="ko-KR" altLang="en-US" sz="2800" dirty="0">
                    <a:solidFill>
                      <a:schemeClr val="accent1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R" sz="2800" dirty="0">
                    <a:solidFill>
                      <a:schemeClr val="accent1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Variational lower bound</a:t>
                </a:r>
                <a:r>
                  <a:rPr kumimoji="1" lang="ko-KR" altLang="en-US" sz="2800" dirty="0">
                    <a:solidFill>
                      <a:schemeClr val="accent1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2800" dirty="0">
                    <a:solidFill>
                      <a:schemeClr val="accent1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(VLB)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라고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𝐾𝐿</m:t>
                        </m:r>
                      </m:sub>
                    </m:sSub>
                    <m:r>
                      <a:rPr kumimoji="1" lang="en-US" altLang="ko-KR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[</m:t>
                    </m:r>
                    <m:sSub>
                      <m:sSubPr>
                        <m:ctrlPr>
                          <a:rPr kumimoji="1" lang="en-US" altLang="ko-K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ko-K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d>
                      <m:dPr>
                        <m:begChr m:val="|"/>
                        <m:endChr m:val="]"/>
                        <m:ctrlPr>
                          <a:rPr kumimoji="1" lang="en-US" altLang="ko-K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R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𝑧</m:t>
                            </m:r>
                          </m:e>
                          <m:e>
                            <m:r>
                              <a:rPr kumimoji="1" lang="en-US" altLang="ko-KR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ko-KR" altLang="en-US" sz="2800" dirty="0">
                    <a:solidFill>
                      <a:srgbClr val="C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kumimoji="1" lang="en-US" altLang="ko-KR" sz="2800" dirty="0">
                    <a:solidFill>
                      <a:srgbClr val="C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KL divergence</a:t>
                </a:r>
                <a:r>
                  <a:rPr kumimoji="1" lang="ko-KR" altLang="en-US" sz="2800" dirty="0">
                    <a:solidFill>
                      <a:srgbClr val="C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성질에 의해 항상 </a:t>
                </a:r>
                <a:r>
                  <a:rPr kumimoji="1" lang="en-US" altLang="ko-KR" sz="2800" dirty="0">
                    <a:solidFill>
                      <a:srgbClr val="C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0</a:t>
                </a:r>
                <a:r>
                  <a:rPr kumimoji="1" lang="ko-KR" altLang="en-US" sz="2800" dirty="0">
                    <a:solidFill>
                      <a:srgbClr val="C00000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보다 같거나 크고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endParaRPr kumimoji="1" lang="en-US" altLang="ko-KR" sz="28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𝑉𝐿𝐵</m:t>
                    </m:r>
                  </m:oMath>
                </a14:m>
                <a:r>
                  <a:rPr kumimoji="1" lang="ko-KR" altLang="en-US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최적의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ko-KR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ko-KR" altLang="en-US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상태는 </a:t>
                </a:r>
                <a:r>
                  <a:rPr kumimoji="1" lang="en-US" altLang="ko-KR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VLB=</a:t>
                </a:r>
                <a:r>
                  <a:rPr kumimoji="1" lang="en-US" altLang="ko-KR" sz="2800" dirty="0" err="1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logp</a:t>
                </a:r>
                <a:r>
                  <a:rPr kumimoji="1" lang="en-US" altLang="ko-KR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(x)</a:t>
                </a:r>
                <a:r>
                  <a:rPr kumimoji="1" lang="ko-KR" altLang="en-US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때이며</a:t>
                </a:r>
                <a:r>
                  <a:rPr kumimoji="1" lang="en-US" altLang="ko-KR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KL</a:t>
                </a:r>
                <a:r>
                  <a:rPr kumimoji="1" lang="ko-KR" altLang="en-US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식이 </a:t>
                </a:r>
                <a:r>
                  <a:rPr kumimoji="1" lang="en-US" altLang="ko-KR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0</a:t>
                </a:r>
                <a:r>
                  <a:rPr kumimoji="1" lang="ko-KR" altLang="en-US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되는 때</a:t>
                </a:r>
                <a:r>
                  <a:rPr kumimoji="1" lang="en-US" altLang="ko-KR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 </a:t>
                </a:r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  <m:e>
                        <m:r>
                          <a:rPr kumimoji="1" lang="en-US" altLang="ko-KR" sz="2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chemeClr val="accent6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때이다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C00000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 데이터가 주어졌을 때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), generative model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VLB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maximizing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하게 학습하면 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𝑙𝑜𝑠𝑠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𝐾𝐿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|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|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)]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≤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 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38" y="3326186"/>
                <a:ext cx="16831372" cy="9475736"/>
              </a:xfrm>
              <a:prstGeom prst="rect">
                <a:avLst/>
              </a:prstGeom>
              <a:blipFill>
                <a:blip r:embed="rId4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Inference (VI) – Variational lower bound (VLB) &amp; ELBO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CA7AAE-4F38-5A48-A6B6-79F6C6E04D8D}"/>
                  </a:ext>
                </a:extLst>
              </p:cNvPr>
              <p:cNvSpPr/>
              <p:nvPr/>
            </p:nvSpPr>
            <p:spPr>
              <a:xfrm>
                <a:off x="19606413" y="7163134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CA7AAE-4F38-5A48-A6B6-79F6C6E04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413" y="7163134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B6C256-D6F6-624C-AAF0-9853B314DA4A}"/>
                  </a:ext>
                </a:extLst>
              </p:cNvPr>
              <p:cNvSpPr/>
              <p:nvPr/>
            </p:nvSpPr>
            <p:spPr>
              <a:xfrm>
                <a:off x="19606413" y="4479380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B6C256-D6F6-624C-AAF0-9853B314D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413" y="4479380"/>
                <a:ext cx="1219200" cy="1219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D1BD7-125A-DF48-803E-723A4FEE5DA5}"/>
              </a:ext>
            </a:extLst>
          </p:cNvPr>
          <p:cNvCxnSpPr>
            <a:cxnSpLocks/>
          </p:cNvCxnSpPr>
          <p:nvPr/>
        </p:nvCxnSpPr>
        <p:spPr>
          <a:xfrm>
            <a:off x="20018790" y="5688837"/>
            <a:ext cx="0" cy="152259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33521D8-EE38-2D4C-8D50-0D0CA2C307E4}"/>
                  </a:ext>
                </a:extLst>
              </p:cNvPr>
              <p:cNvSpPr/>
              <p:nvPr/>
            </p:nvSpPr>
            <p:spPr>
              <a:xfrm>
                <a:off x="18759984" y="6091869"/>
                <a:ext cx="1258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4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33521D8-EE38-2D4C-8D50-0D0CA2C30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984" y="6091869"/>
                <a:ext cx="1258806" cy="461665"/>
              </a:xfrm>
              <a:prstGeom prst="rect">
                <a:avLst/>
              </a:prstGeom>
              <a:blipFill>
                <a:blip r:embed="rId7"/>
                <a:stretch>
                  <a:fillRect r="-990" b="-189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671748-6866-3B41-906D-494776DB8665}"/>
              </a:ext>
            </a:extLst>
          </p:cNvPr>
          <p:cNvCxnSpPr>
            <a:cxnSpLocks/>
          </p:cNvCxnSpPr>
          <p:nvPr/>
        </p:nvCxnSpPr>
        <p:spPr>
          <a:xfrm flipH="1" flipV="1">
            <a:off x="20422199" y="5698580"/>
            <a:ext cx="1" cy="152259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76E68DF-74E6-B547-BE3B-433D6F0261D5}"/>
                  </a:ext>
                </a:extLst>
              </p:cNvPr>
              <p:cNvSpPr/>
              <p:nvPr/>
            </p:nvSpPr>
            <p:spPr>
              <a:xfrm>
                <a:off x="20431167" y="5907202"/>
                <a:ext cx="282737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76E68DF-74E6-B547-BE3B-433D6F026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1167" y="5907202"/>
                <a:ext cx="2827376" cy="830997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36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#3&gt;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Latent Variable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Variational Inference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의 종류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611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2250359" y="4102893"/>
                <a:ext cx="17347087" cy="9248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학습 불가한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posterior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새로운 모델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정의함으로써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근사 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lvl="1"/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Wingdings" pitchFamily="2" charset="2"/>
                  <a:buChar char="à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여러 분야에 적용가능하다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1371487" lvl="2" indent="-457200">
                  <a:buFontTx/>
                  <a:buChar char="-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371487" lvl="2" indent="-457200">
                  <a:buFontTx/>
                  <a:buChar char="-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잠재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변수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(latent variable)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이용하는 생성 모델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(generative models)</a:t>
                </a:r>
              </a:p>
              <a:p>
                <a:pPr marL="1371487" lvl="2" indent="-457200">
                  <a:buFontTx/>
                  <a:buChar char="-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상호 의존 정보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(mutual information)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측정 및 학습을 이용한 최대화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371487" lvl="2" indent="-457200">
                  <a:buFontTx/>
                  <a:buChar char="-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학습 가능한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dequantization</a:t>
                </a:r>
              </a:p>
              <a:p>
                <a:pPr marL="1371487" lvl="2" indent="-457200">
                  <a:buFontTx/>
                  <a:buChar char="-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371487" lvl="2" indent="-457200">
                  <a:buFontTx/>
                  <a:buChar char="-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p, q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모델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같을 수도 있고 같지 않을 수도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같은 경우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stochastic variational inference (SVI)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등이 있으며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wake-sleep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알고리즘이 속한다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	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같지 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않는 경우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,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“amortized Inference”</a:t>
                </a:r>
                <a:r>
                  <a:rPr kumimoji="1" lang="ko-KR" altLang="en-US" sz="2800" b="1" dirty="0" err="1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라고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하고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, 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인코더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-</a:t>
                </a:r>
                <a:r>
                  <a:rPr kumimoji="1" lang="ko-KR" altLang="en-US" sz="2800" b="1" dirty="0" err="1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디코더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구조를 보통 갖는다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식에서는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q: encoder(embedding), p: decoder(generative model)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i.e. Variational Auto-encoder (TBD)</a:t>
                </a:r>
              </a:p>
              <a:p>
                <a:pPr lvl="1"/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경우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notation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다음과 같이 구체화 가능하다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(x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받아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z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inference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embedding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endParaRPr kumimoji="1" lang="en-US" altLang="ko-KR" sz="28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359" y="4102893"/>
                <a:ext cx="17347087" cy="9248622"/>
              </a:xfrm>
              <a:prstGeom prst="rect">
                <a:avLst/>
              </a:prstGeom>
              <a:blipFill>
                <a:blip r:embed="rId4"/>
                <a:stretch>
                  <a:fillRect l="-658" t="-82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Inference (VI)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CA7AAE-4F38-5A48-A6B6-79F6C6E04D8D}"/>
                  </a:ext>
                </a:extLst>
              </p:cNvPr>
              <p:cNvSpPr/>
              <p:nvPr/>
            </p:nvSpPr>
            <p:spPr>
              <a:xfrm>
                <a:off x="19606413" y="7163134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CA7AAE-4F38-5A48-A6B6-79F6C6E04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413" y="7163134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B6C256-D6F6-624C-AAF0-9853B314DA4A}"/>
                  </a:ext>
                </a:extLst>
              </p:cNvPr>
              <p:cNvSpPr/>
              <p:nvPr/>
            </p:nvSpPr>
            <p:spPr>
              <a:xfrm>
                <a:off x="19606413" y="4479380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B6C256-D6F6-624C-AAF0-9853B314D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413" y="4479380"/>
                <a:ext cx="1219200" cy="1219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D1BD7-125A-DF48-803E-723A4FEE5DA5}"/>
              </a:ext>
            </a:extLst>
          </p:cNvPr>
          <p:cNvCxnSpPr>
            <a:cxnSpLocks/>
          </p:cNvCxnSpPr>
          <p:nvPr/>
        </p:nvCxnSpPr>
        <p:spPr>
          <a:xfrm>
            <a:off x="20018790" y="5688837"/>
            <a:ext cx="0" cy="152259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33521D8-EE38-2D4C-8D50-0D0CA2C307E4}"/>
                  </a:ext>
                </a:extLst>
              </p:cNvPr>
              <p:cNvSpPr/>
              <p:nvPr/>
            </p:nvSpPr>
            <p:spPr>
              <a:xfrm>
                <a:off x="18759984" y="6091869"/>
                <a:ext cx="1258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4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33521D8-EE38-2D4C-8D50-0D0CA2C30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984" y="6091869"/>
                <a:ext cx="1258806" cy="461665"/>
              </a:xfrm>
              <a:prstGeom prst="rect">
                <a:avLst/>
              </a:prstGeom>
              <a:blipFill>
                <a:blip r:embed="rId7"/>
                <a:stretch>
                  <a:fillRect r="-990" b="-189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671748-6866-3B41-906D-494776DB8665}"/>
              </a:ext>
            </a:extLst>
          </p:cNvPr>
          <p:cNvCxnSpPr>
            <a:cxnSpLocks/>
          </p:cNvCxnSpPr>
          <p:nvPr/>
        </p:nvCxnSpPr>
        <p:spPr>
          <a:xfrm flipH="1" flipV="1">
            <a:off x="20422199" y="5698580"/>
            <a:ext cx="1" cy="152259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584F567-2E3C-D24D-81A0-5925D7476827}"/>
                  </a:ext>
                </a:extLst>
              </p:cNvPr>
              <p:cNvSpPr/>
              <p:nvPr/>
            </p:nvSpPr>
            <p:spPr>
              <a:xfrm>
                <a:off x="20431167" y="6092890"/>
                <a:ext cx="28273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584F567-2E3C-D24D-81A0-5925D7476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1167" y="6092890"/>
                <a:ext cx="2827377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74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2145638" y="3703678"/>
                <a:ext cx="15989962" cy="92357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데이터가 주어졌을 때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), generative model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학습과정은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VLB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maximizing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하는 것이다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𝐾𝐿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|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|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)]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≤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 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Stochastic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VLB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최적화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z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베르누이 분포에서 샘플링 된다고 해보자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~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𝛽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sSup>
                            <m:sSup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~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𝐵𝑒𝑟𝑛𝑜𝑢𝑙𝑙𝑖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𝐷𝑁𝑁</m:t>
                      </m:r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𝑉𝐿𝐵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 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))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;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Bernoulli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세팅에서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이것은 곧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다음과 같이 정리된다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  <m:d>
                            <m:d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;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;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;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ko-KR" sz="28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여기서의 핵심문제는 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z</a:t>
                </a:r>
                <a:r>
                  <a:rPr kumimoji="1" lang="ko-KR" altLang="en-US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가 도출되는 기대치를 최적화하는 방법이다</a:t>
                </a:r>
                <a:r>
                  <a:rPr kumimoji="1" lang="en-US" altLang="ko-KR" sz="2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!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38" y="3703678"/>
                <a:ext cx="15989962" cy="9235733"/>
              </a:xfrm>
              <a:prstGeom prst="rect">
                <a:avLst/>
              </a:prstGeom>
              <a:blipFill>
                <a:blip r:embed="rId4"/>
                <a:stretch>
                  <a:fillRect l="-794" t="-686" b="-82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lower bound(VLB;</a:t>
            </a:r>
            <a:r>
              <a:rPr lang="ko-KR" altLang="en-US" b="1" dirty="0"/>
              <a:t> </a:t>
            </a:r>
            <a:r>
              <a:rPr lang="en-US" altLang="ko-KR" b="1" dirty="0"/>
              <a:t>Evidence lower Bound; ELBO)</a:t>
            </a:r>
            <a:r>
              <a:rPr lang="ko-KR" altLang="en-US" b="1" dirty="0"/>
              <a:t>의 확률적</a:t>
            </a:r>
            <a:r>
              <a:rPr lang="en-US" altLang="ko-KR" b="1" dirty="0"/>
              <a:t>(stochastic)</a:t>
            </a:r>
            <a:r>
              <a:rPr lang="ko-KR" altLang="en-US" b="1" dirty="0"/>
              <a:t> 최적화</a:t>
            </a:r>
            <a:r>
              <a:rPr lang="en-US" altLang="ko-KR" b="1" dirty="0"/>
              <a:t>(</a:t>
            </a:r>
            <a:r>
              <a:rPr lang="ko-KR" altLang="en-US" b="1" dirty="0"/>
              <a:t>최대화</a:t>
            </a:r>
            <a:r>
              <a:rPr lang="en-US" altLang="ko-KR" b="1" dirty="0"/>
              <a:t>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CA7AAE-4F38-5A48-A6B6-79F6C6E04D8D}"/>
                  </a:ext>
                </a:extLst>
              </p:cNvPr>
              <p:cNvSpPr/>
              <p:nvPr/>
            </p:nvSpPr>
            <p:spPr>
              <a:xfrm>
                <a:off x="19606413" y="7163134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CA7AAE-4F38-5A48-A6B6-79F6C6E04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413" y="7163134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B6C256-D6F6-624C-AAF0-9853B314DA4A}"/>
                  </a:ext>
                </a:extLst>
              </p:cNvPr>
              <p:cNvSpPr/>
              <p:nvPr/>
            </p:nvSpPr>
            <p:spPr>
              <a:xfrm>
                <a:off x="19606413" y="4479380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B6C256-D6F6-624C-AAF0-9853B314D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413" y="4479380"/>
                <a:ext cx="1219200" cy="1219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D1BD7-125A-DF48-803E-723A4FEE5DA5}"/>
              </a:ext>
            </a:extLst>
          </p:cNvPr>
          <p:cNvCxnSpPr>
            <a:cxnSpLocks/>
          </p:cNvCxnSpPr>
          <p:nvPr/>
        </p:nvCxnSpPr>
        <p:spPr>
          <a:xfrm>
            <a:off x="20018790" y="5688837"/>
            <a:ext cx="0" cy="152259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33521D8-EE38-2D4C-8D50-0D0CA2C307E4}"/>
                  </a:ext>
                </a:extLst>
              </p:cNvPr>
              <p:cNvSpPr/>
              <p:nvPr/>
            </p:nvSpPr>
            <p:spPr>
              <a:xfrm>
                <a:off x="18759984" y="6091869"/>
                <a:ext cx="1258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4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33521D8-EE38-2D4C-8D50-0D0CA2C30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984" y="6091869"/>
                <a:ext cx="1258806" cy="461665"/>
              </a:xfrm>
              <a:prstGeom prst="rect">
                <a:avLst/>
              </a:prstGeom>
              <a:blipFill>
                <a:blip r:embed="rId7"/>
                <a:stretch>
                  <a:fillRect r="-990" b="-189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671748-6866-3B41-906D-494776DB8665}"/>
              </a:ext>
            </a:extLst>
          </p:cNvPr>
          <p:cNvCxnSpPr>
            <a:cxnSpLocks/>
          </p:cNvCxnSpPr>
          <p:nvPr/>
        </p:nvCxnSpPr>
        <p:spPr>
          <a:xfrm flipH="1" flipV="1">
            <a:off x="20422199" y="5698580"/>
            <a:ext cx="1" cy="152259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584F567-2E3C-D24D-81A0-5925D7476827}"/>
                  </a:ext>
                </a:extLst>
              </p:cNvPr>
              <p:cNvSpPr/>
              <p:nvPr/>
            </p:nvSpPr>
            <p:spPr>
              <a:xfrm>
                <a:off x="20431167" y="6092890"/>
                <a:ext cx="28273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584F567-2E3C-D24D-81A0-5925D7476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1167" y="6092890"/>
                <a:ext cx="2827377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94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2084313" y="3290166"/>
                <a:ext cx="17347087" cy="8273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Recap: VLB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||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유도 되었고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32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추출되기 때문에 최적화 되기 어렵다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𝐾𝐿</m:t>
                        </m:r>
                      </m:sub>
                    </m:sSub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[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||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]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대신 최소화 한다면 어떨까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여전히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모르기 때문에 어려울 것이다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그리고 만약 우리가 직접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generation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알 수 있지 않을까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 (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r>
                      <a:rPr kumimoji="1"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아닌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r>
                      <a:rPr kumimoji="1"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하면 어떨까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Wake-sleep algorithm!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13" y="3290166"/>
                <a:ext cx="17347087" cy="8273099"/>
              </a:xfrm>
              <a:prstGeom prst="rect">
                <a:avLst/>
              </a:prstGeom>
              <a:blipFill>
                <a:blip r:embed="rId4"/>
                <a:stretch>
                  <a:fillRect l="-878" b="-16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lower bound (VLB)</a:t>
            </a:r>
            <a:r>
              <a:rPr lang="ko-KR" altLang="en-US" b="1" dirty="0"/>
              <a:t>의 확률적 최적화</a:t>
            </a:r>
            <a:r>
              <a:rPr lang="en-US" altLang="ko-KR" b="1" dirty="0"/>
              <a:t>(stochastic optimization)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확률적</a:t>
            </a:r>
            <a:r>
              <a:rPr lang="en-US" altLang="ko-KR" dirty="0"/>
              <a:t>(stochastic)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최적화 </a:t>
            </a:r>
            <a:r>
              <a:rPr lang="en-US" altLang="ko-KR" dirty="0"/>
              <a:t>- Wake-sleep </a:t>
            </a:r>
            <a:r>
              <a:rPr lang="ko-KR" altLang="en-US" dirty="0"/>
              <a:t>알고리즘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7497D9-06F0-FD4F-93DA-7BCC9D3579CE}"/>
              </a:ext>
            </a:extLst>
          </p:cNvPr>
          <p:cNvSpPr/>
          <p:nvPr/>
        </p:nvSpPr>
        <p:spPr>
          <a:xfrm>
            <a:off x="3592211" y="12939411"/>
            <a:ext cx="14453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Hinton, Geoffrey E., et al. "The" wake-sleep" algorithm for unsupervised neural networks." Science 268.5214 (1995): 1158-1161.</a:t>
            </a:r>
            <a:endParaRPr lang="ko-Kore-KR" altLang="en-US" dirty="0">
              <a:solidFill>
                <a:schemeClr val="tx2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454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1834818" y="3290166"/>
                <a:ext cx="17968723" cy="96841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Wake phase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인식 모델을 통해 입력 층부터 최상위 층까지의 각 노드 값이 확률적으로 결정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생성 모델을 이용해 최상위 층부터 입력 층까지 의 각 노드에서의 확률 값을 계산하여 생성 모델의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값을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ea typeface="Spoqa Han Sans Neo" panose="020B0500000000000000" pitchFamily="34" charset="-128"/>
                  </a:rPr>
                  <a:t>샘플링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ea typeface="Spoqa Han Sans Neo" panose="020B0500000000000000" pitchFamily="34" charset="-128"/>
                  </a:rPr>
                  <a:t>:</a:t>
                </a:r>
                <a:r>
                  <a:rPr kumimoji="1" lang="en-US" altLang="ko-KR" sz="2800" b="0" dirty="0">
                    <a:solidFill>
                      <a:srgbClr val="53585F"/>
                    </a:solidFill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sSub>
                      <m:sSub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𝑞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;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𝜙</m:t>
                    </m:r>
                    <m:d>
                      <m:d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VLB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𝛽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각각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maximize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𝑧</m:t>
                            </m:r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kumimoji="1"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𝑧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kumimoji="1"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R" sz="280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sz="28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kumimoji="1"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R" sz="280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sz="28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ko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R" sz="280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" panose="020B0500000000000000" pitchFamily="34" charset="-128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8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≤</m:t>
                    </m:r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[</m:t>
                    </m:r>
                    <m:func>
                      <m:func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8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]</m:t>
                    </m:r>
                  </m:oMath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br>
                  <a:rPr kumimoji="1" lang="en-US" altLang="ko-KR" sz="1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R" sz="1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2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Sleep phase (model dreaming samples)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생성 모델을 통해 최상위 층부터 입력 층까지 각 노드의 값이 확률적으로 결정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인식 모델을 이용해 입력 층부터 최상위 층까지 의 각 노드에서의 확률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값을 계산하여 인식 모델의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값을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샘플링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~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kumimoji="1" lang="en-US" altLang="ko-KR" sz="28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;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𝛽</m:t>
                        </m:r>
                      </m:e>
                    </m:d>
                    <m:r>
                      <a:rPr kumimoji="1" lang="en-US" altLang="ko-KR" sz="28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~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;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endParaRPr kumimoji="1" lang="en-US" altLang="ko-KR" sz="28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𝐾𝐿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)||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𝑞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;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𝜙</m:t>
                    </m:r>
                    <m:d>
                      <m:d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𝜙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minimize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 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 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진행한다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Reverse KL: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𝐾𝐿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)||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𝑞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;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sub>
                    </m:sSub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[</m:t>
                    </m:r>
                    <m:func>
                      <m:func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8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𝑧</m:t>
                            </m:r>
                          </m:e>
                          <m:e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−</m:t>
                    </m:r>
                    <m:func>
                      <m:func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8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;</m:t>
                        </m:r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func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]</m:t>
                    </m:r>
                  </m:oMath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여기서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8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𝑧</m:t>
                            </m:r>
                          </m:e>
                          <m:e>
                            <m: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𝜙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독립적이다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818" y="3290166"/>
                <a:ext cx="17968723" cy="9684190"/>
              </a:xfrm>
              <a:prstGeom prst="rect">
                <a:avLst/>
              </a:prstGeom>
              <a:blipFill>
                <a:blip r:embed="rId4"/>
                <a:stretch>
                  <a:fillRect l="-847" r="-282" b="-10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lower bound (VLB)</a:t>
            </a:r>
            <a:r>
              <a:rPr lang="ko-KR" altLang="en-US" b="1" dirty="0"/>
              <a:t>의 확률적 최적화</a:t>
            </a:r>
            <a:r>
              <a:rPr lang="en-US" altLang="ko-KR" b="1" dirty="0"/>
              <a:t>(stochastic optimization)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확률적</a:t>
            </a:r>
            <a:r>
              <a:rPr lang="en-US" altLang="ko-KR" dirty="0"/>
              <a:t>(stochastic)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최적화 </a:t>
            </a:r>
            <a:r>
              <a:rPr lang="en-US" altLang="ko-KR" dirty="0"/>
              <a:t>- Wake-sleep </a:t>
            </a:r>
            <a:r>
              <a:rPr lang="ko-KR" altLang="en-US" dirty="0"/>
              <a:t>알고리즘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7497D9-06F0-FD4F-93DA-7BCC9D3579CE}"/>
              </a:ext>
            </a:extLst>
          </p:cNvPr>
          <p:cNvSpPr/>
          <p:nvPr/>
        </p:nvSpPr>
        <p:spPr>
          <a:xfrm>
            <a:off x="3592211" y="13340888"/>
            <a:ext cx="14453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Hinton, Geoffrey E., et al. "The" wake-sleep" algorithm for unsupervised neural networks." Science 268.5214 (1995): 1158-1161.</a:t>
            </a:r>
            <a:endParaRPr lang="ko-Kore-KR" altLang="en-US" dirty="0">
              <a:solidFill>
                <a:schemeClr val="tx2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43419E-8E15-3C45-B35A-F7253A628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6138" y="2995213"/>
            <a:ext cx="4216400" cy="472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54278F3-F317-D549-9EE4-38FD58DCD38E}"/>
              </a:ext>
            </a:extLst>
          </p:cNvPr>
          <p:cNvSpPr/>
          <p:nvPr/>
        </p:nvSpPr>
        <p:spPr>
          <a:xfrm>
            <a:off x="18722150" y="7783043"/>
            <a:ext cx="5075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solidFill>
                  <a:schemeClr val="tx2"/>
                </a:solidFill>
              </a:rPr>
              <a:t>Image is from Prof. Hinton’s Lecture: </a:t>
            </a:r>
            <a:br>
              <a:rPr lang="en-US" altLang="ko-Kore-KR" dirty="0">
                <a:solidFill>
                  <a:schemeClr val="tx2"/>
                </a:solidFill>
              </a:rPr>
            </a:br>
            <a:r>
              <a:rPr lang="ko-Kore-KR" altLang="en-US" dirty="0">
                <a:solidFill>
                  <a:schemeClr val="tx2"/>
                </a:solidFill>
              </a:rPr>
              <a:t>https://www.youtube.com/watch?v=Kwz6jXWbWqE</a:t>
            </a:r>
          </a:p>
        </p:txBody>
      </p:sp>
    </p:spTree>
    <p:extLst>
      <p:ext uri="{BB962C8B-B14F-4D97-AF65-F5344CB8AC3E}">
        <p14:creationId xmlns:p14="http://schemas.microsoft.com/office/powerpoint/2010/main" val="843651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11168837" y="4082254"/>
                <a:ext cx="12199163" cy="4448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Wake-sleep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알고리즘으로 학습하는 네트워크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한계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: </a:t>
                </a:r>
                <a:endParaRPr kumimoji="1" lang="en-US" altLang="ko-KR" sz="3200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Wake-sleep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알고리즘의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한계로인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복잡한 문제에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scale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하지 못한다고 알려져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특히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떨어져 있을 때 비효율적이라 알려져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837" y="4082254"/>
                <a:ext cx="12199163" cy="4448718"/>
              </a:xfrm>
              <a:prstGeom prst="rect">
                <a:avLst/>
              </a:prstGeom>
              <a:blipFill>
                <a:blip r:embed="rId4"/>
                <a:stretch>
                  <a:fillRect l="-1145" b="-37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lower bound (VLB)</a:t>
            </a:r>
            <a:r>
              <a:rPr lang="ko-KR" altLang="en-US" b="1" dirty="0"/>
              <a:t>의 확률적 최적화</a:t>
            </a:r>
            <a:r>
              <a:rPr lang="en-US" altLang="ko-KR" b="1" dirty="0"/>
              <a:t>(stochastic optimization)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/>
              <a:t>Helmholtz machine </a:t>
            </a:r>
            <a:r>
              <a:rPr lang="en-US" altLang="ko-KR" dirty="0"/>
              <a:t>(1995)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7497D9-06F0-FD4F-93DA-7BCC9D3579CE}"/>
              </a:ext>
            </a:extLst>
          </p:cNvPr>
          <p:cNvSpPr/>
          <p:nvPr/>
        </p:nvSpPr>
        <p:spPr>
          <a:xfrm>
            <a:off x="1324703" y="13063889"/>
            <a:ext cx="17347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Dayan, Peter, et al. "The </a:t>
            </a:r>
            <a:r>
              <a:rPr lang="en" altLang="ko-Kore-KR" dirty="0" err="1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helmholtz</a:t>
            </a:r>
            <a:r>
              <a:rPr lang="en" altLang="ko-Kore-KR" dirty="0">
                <a:solidFill>
                  <a:schemeClr val="tx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machine." Neural computation 7.5 (1995): 889-904.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14737D51-E4FA-4940-A14E-B32F92FE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4" y="4241800"/>
            <a:ext cx="10605883" cy="724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B392E9-027F-6842-9FE9-99917B55A209}"/>
              </a:ext>
            </a:extLst>
          </p:cNvPr>
          <p:cNvSpPr/>
          <p:nvPr/>
        </p:nvSpPr>
        <p:spPr>
          <a:xfrm>
            <a:off x="232754" y="11609367"/>
            <a:ext cx="10605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>
                <a:solidFill>
                  <a:schemeClr val="tx2"/>
                </a:solidFill>
              </a:rPr>
              <a:t>https://wiki.math.uwaterloo.ca/statwiki/index.php?title=the_Wake-Sleep_Algorithm_for_Unsupervised_Neural_Networks#Model_Limitations</a:t>
            </a:r>
          </a:p>
        </p:txBody>
      </p:sp>
    </p:spTree>
    <p:extLst>
      <p:ext uri="{BB962C8B-B14F-4D97-AF65-F5344CB8AC3E}">
        <p14:creationId xmlns:p14="http://schemas.microsoft.com/office/powerpoint/2010/main" val="338071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2056262" y="3290166"/>
                <a:ext cx="20269887" cy="8845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Wake-sleep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알고리즘은 특히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떨어져 있을 때 비효율적이라면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amortized inference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하여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 번에 직접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VLB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최적화 하면 어떨까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경우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VLB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최적화하여 모델을 학습하는 과정은 아래와 같을 것이다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𝜙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𝜃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←</m:t>
                      </m:r>
                      <m:func>
                        <m:func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r>
                                    <a:rPr kumimoji="1" lang="ko-KR" altLang="en-US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 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𝜙</m:t>
                                      </m:r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(∙|</m:t>
                                      </m:r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𝑙𝑜𝑔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</m:e>
                      </m:func>
                      <m:d>
                        <m:d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func>
                        <m:func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𝑙𝑜𝑔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func>
                        <m:func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𝑙𝑜𝑔</m:t>
                          </m:r>
                        </m:fName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])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𝜙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최적화하는 문제로 아래와 같이 줄일 수 있을 것이다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ϕ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z</m:t>
                                  </m:r>
                                  <m: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32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32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ϕ</m:t>
                                      </m:r>
                                      <m:r>
                                        <a:rPr kumimoji="1" lang="en-US" altLang="ko-KR" sz="32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(∙|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32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kumimoji="1" lang="en-US" altLang="ko-KR" sz="32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kumimoji="1" lang="en-US" altLang="ko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z</m:t>
                                  </m:r>
                                </m:e>
                              </m:d>
                              <m: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f(z)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𝑙𝑜𝑔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sub>
                        </m:sSub>
                      </m:e>
                    </m:func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−</m:t>
                    </m:r>
                    <m:func>
                      <m:func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𝑙𝑜𝑔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𝑧</m:t>
                            </m:r>
                          </m:e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+</m:t>
                    </m:r>
                    <m:func>
                      <m:func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𝑙𝑜𝑔</m:t>
                        </m:r>
                      </m:fName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추상화된 함수이다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그렇다면 위의 식을 어떻게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계산해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parameter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업데이트할 수 있을까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262" y="3290166"/>
                <a:ext cx="20269887" cy="8845242"/>
              </a:xfrm>
              <a:prstGeom prst="rect">
                <a:avLst/>
              </a:prstGeom>
              <a:blipFill>
                <a:blip r:embed="rId4"/>
                <a:stretch>
                  <a:fillRect l="-689" b="-12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lower bound (VLB)</a:t>
            </a:r>
            <a:r>
              <a:rPr lang="ko-KR" altLang="en-US" b="1" dirty="0"/>
              <a:t>을 직접 최적화 해보자</a:t>
            </a:r>
            <a:r>
              <a:rPr lang="en-US" altLang="ko-KR" b="1" dirty="0"/>
              <a:t>.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점수 함수 추론 </a:t>
            </a:r>
            <a:r>
              <a:rPr lang="en-US" altLang="ko-KR" dirty="0"/>
              <a:t>(score function estimator)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가능도 비율 추론</a:t>
            </a:r>
            <a:r>
              <a:rPr lang="en-US" altLang="ko-KR" dirty="0"/>
              <a:t>(likelihood ratio estimator)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B51E06-8A19-1E41-837F-E568AB569EBA}"/>
              </a:ext>
            </a:extLst>
          </p:cNvPr>
          <p:cNvSpPr/>
          <p:nvPr/>
        </p:nvSpPr>
        <p:spPr>
          <a:xfrm>
            <a:off x="2056262" y="12888054"/>
            <a:ext cx="1758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Jankowiak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and Fritz Obermeyer.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Pathwise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derivatives beyond the reparameterization trick." International conference on machine learning. PMLR, 2018.</a:t>
            </a:r>
          </a:p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Paisley, John, David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Blei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Michael Jordan. "Variational Bayesian inference with stochastic search."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arXiv:1206.6430 (2012).</a:t>
            </a:r>
          </a:p>
        </p:txBody>
      </p:sp>
    </p:spTree>
    <p:extLst>
      <p:ext uri="{BB962C8B-B14F-4D97-AF65-F5344CB8AC3E}">
        <p14:creationId xmlns:p14="http://schemas.microsoft.com/office/powerpoint/2010/main" val="116929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2056262" y="3329608"/>
                <a:ext cx="20269887" cy="9238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그러면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∇</m:t>
                            </m:r>
                          </m:e>
                          <m:sub>
                            <m:r>
                              <a:rPr kumimoji="1" lang="en-US" altLang="ko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𝜙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kumimoji="1" lang="en-US" altLang="ko-KR" sz="28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z</m:t>
                        </m:r>
                        <m:r>
                          <a:rPr kumimoji="1" lang="en-US" altLang="ko-KR" sz="28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8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 sz="28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ϕ</m:t>
                            </m:r>
                            <m:r>
                              <a:rPr kumimoji="1" lang="en-US" altLang="ko-KR" sz="28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(∙|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28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kumimoji="1" lang="en-US" altLang="ko-KR" sz="28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kumimoji="1" lang="en-US" altLang="ko-KR" sz="280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[</m:t>
                    </m:r>
                    <m:r>
                      <m:rPr>
                        <m:sty m:val="p"/>
                      </m:rPr>
                      <a:rPr kumimoji="1" lang="en-US" altLang="ko-KR" sz="280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f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sz="28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z</m:t>
                        </m:r>
                      </m:e>
                    </m:d>
                    <m:r>
                      <a:rPr kumimoji="1" lang="en-US" altLang="ko-KR" sz="280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]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어떻게 최적화 할까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⇒ 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⇒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∙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𝜙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𝜙</m:t>
                                      </m:r>
                                    </m:sub>
                                  </m:sSub>
                                </m:e>
                              </m:func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∙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func>
                        <m:func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)]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그러므로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update rule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아래와 같을 것이다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𝜙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←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𝜙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𝛼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∙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func>
                        <m:func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2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그러나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high variance gradient(gradient update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불균형하고 불안정하다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가지고 </a:t>
                </a:r>
                <a:b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많은 샘플링 역시 좋은 추론을 위해 필요하다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참고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derivative trick &amp; REINFORCE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방법이라고도 불리며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강화학습에서도 쓰인다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262" y="3329608"/>
                <a:ext cx="20269887" cy="9238683"/>
              </a:xfrm>
              <a:prstGeom prst="rect">
                <a:avLst/>
              </a:prstGeom>
              <a:blipFill>
                <a:blip r:embed="rId4"/>
                <a:stretch>
                  <a:fillRect l="-626" t="-39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lower bound (VLB)</a:t>
            </a:r>
            <a:r>
              <a:rPr lang="ko-KR" altLang="en-US" b="1" dirty="0"/>
              <a:t>을 직접 최적화 해보자</a:t>
            </a:r>
            <a:r>
              <a:rPr lang="en-US" altLang="ko-KR" b="1" dirty="0"/>
              <a:t>.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점수 함수 추론 </a:t>
            </a:r>
            <a:r>
              <a:rPr lang="en-US" altLang="ko-KR" dirty="0"/>
              <a:t>(score function estimator)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가능도 비율 추론</a:t>
            </a:r>
            <a:r>
              <a:rPr lang="en-US" altLang="ko-KR" dirty="0"/>
              <a:t>(likelihood ratio estimator)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D47680-52F7-194D-BEFA-A1D2AB67C96F}"/>
              </a:ext>
            </a:extLst>
          </p:cNvPr>
          <p:cNvSpPr/>
          <p:nvPr/>
        </p:nvSpPr>
        <p:spPr>
          <a:xfrm>
            <a:off x="2056262" y="12607733"/>
            <a:ext cx="1758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Jankowiak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and Fritz Obermeyer.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Pathwise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derivatives beyond the reparameterization trick." International conference on machine learning. PMLR, 2018.</a:t>
            </a:r>
          </a:p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Paisley, John, David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Blei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Michael Jordan. "Variational Bayesian inference with stochastic search."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arXiv:1206.6430 (2012).</a:t>
            </a:r>
          </a:p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Williams, Ronald J. "Simple statistical gradient-following algorithms for connectionist reinforcement learning." Machine learning 8.3 (1992): 229-256.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400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1823893" y="3875260"/>
                <a:ext cx="18769351" cy="7042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한편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잠재 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</a:rPr>
                      <m:t>z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연속적일 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z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standard gaussian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같은 형태의 고정된 노이즈로 변형시켜 최적화 하는 방법도 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𝑔</m:t>
                      </m:r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𝜖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𝜖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~ 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𝑁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(0, 1)</m:t>
                      </m:r>
                    </m:oMath>
                  </m:oMathPara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𝜖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(0,  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𝐼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𝜖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</m:oMath>
                  </m:oMathPara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미분가능하다면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𝜖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(0, 1)</m:t>
                          </m:r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𝑔</m:t>
                      </m:r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𝜖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)]</m:t>
                      </m:r>
                    </m:oMath>
                  </m:oMathPara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표현될 것이다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893" y="3875260"/>
                <a:ext cx="18769351" cy="7042697"/>
              </a:xfrm>
              <a:prstGeom prst="rect">
                <a:avLst/>
              </a:prstGeom>
              <a:blipFill>
                <a:blip r:embed="rId4"/>
                <a:stretch>
                  <a:fillRect l="-947" b="-23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lower bound (VLB)</a:t>
            </a:r>
            <a:r>
              <a:rPr lang="ko-KR" altLang="en-US" b="1" dirty="0"/>
              <a:t>을 직접 최적화 해보자</a:t>
            </a:r>
            <a:r>
              <a:rPr lang="en-US" altLang="ko-KR" b="1" dirty="0"/>
              <a:t>.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/>
              <a:t>Pathwise</a:t>
            </a:r>
            <a:r>
              <a:rPr lang="en-US" altLang="ko-KR" dirty="0"/>
              <a:t> derivative (PD) / </a:t>
            </a:r>
            <a:r>
              <a:rPr lang="en-US" altLang="ko-KR" dirty="0" err="1"/>
              <a:t>Pathwise</a:t>
            </a:r>
            <a:r>
              <a:rPr lang="en-US" altLang="ko-KR" dirty="0"/>
              <a:t> gradient estimator (A.K.A. reparameterization trick; RT)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377D3-0CE9-9748-A558-3772AFDAAE24}"/>
              </a:ext>
            </a:extLst>
          </p:cNvPr>
          <p:cNvSpPr/>
          <p:nvPr/>
        </p:nvSpPr>
        <p:spPr>
          <a:xfrm>
            <a:off x="1846585" y="12255698"/>
            <a:ext cx="1758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Price, Robert. "A useful theorem for nonlinear devices having Gaussian inputs." IRE Transactions on Information Theory 4.2 (1958): 69-72.</a:t>
            </a:r>
          </a:p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Diederik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P., and Max Welling. "Auto-encoding variational bayes."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arXiv:1312.6114 (2013).</a:t>
            </a:r>
          </a:p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Jankowiak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and Fritz Obermeyer.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Pathwise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derivatives beyond the reparameterization trick." International conference on machine learning. PMLR,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08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잠재 변수 모델</a:t>
            </a:r>
            <a:r>
              <a:rPr lang="en-US" altLang="ko-KR" b="1" dirty="0"/>
              <a:t>(Latent Variable Models; LVM)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CB5812-0833-8049-8277-0A352DE11192}"/>
              </a:ext>
            </a:extLst>
          </p:cNvPr>
          <p:cNvSpPr/>
          <p:nvPr/>
        </p:nvSpPr>
        <p:spPr>
          <a:xfrm>
            <a:off x="2381271" y="3555714"/>
            <a:ext cx="164998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Autoregressive models &amp; Flows </a:t>
            </a:r>
          </a:p>
          <a:p>
            <a:pPr marL="571500" indent="-571500">
              <a:buFont typeface="Wingdings" pitchFamily="2" charset="2"/>
              <a:buChar char="à"/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à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모든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random variable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관찰된다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(Tractable density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가진다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.)</a:t>
            </a:r>
          </a:p>
          <a:p>
            <a:pPr marL="571500" indent="-571500">
              <a:buFont typeface="Wingdings" pitchFamily="2" charset="2"/>
              <a:buChar char="à"/>
            </a:pPr>
            <a:endParaRPr kumimoji="1" lang="en-US" altLang="ko-Kore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r>
              <a:rPr kumimoji="1" lang="en-US" altLang="ko-Kore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Latent Variable Models (LVMs)</a:t>
            </a:r>
          </a:p>
          <a:p>
            <a:endParaRPr kumimoji="1" lang="en-US" altLang="ko-Kore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어떤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random variables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은 숨겨져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(hidden)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있다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(Intractable density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가진다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.)</a:t>
            </a:r>
            <a:endParaRPr kumimoji="1" lang="en-US" altLang="ko-Kore-KR" sz="36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7E67096C-06A8-DC48-8B40-962725E5A2A1}"/>
                  </a:ext>
                </a:extLst>
              </p:cNvPr>
              <p:cNvSpPr/>
              <p:nvPr/>
            </p:nvSpPr>
            <p:spPr>
              <a:xfrm>
                <a:off x="5651650" y="8627020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7E67096C-06A8-DC48-8B40-962725E5A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650" y="8627020"/>
                <a:ext cx="1219200" cy="1219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A80A12-444D-6A4C-A275-AF2534EBE279}"/>
                  </a:ext>
                </a:extLst>
              </p:cNvPr>
              <p:cNvSpPr/>
              <p:nvPr/>
            </p:nvSpPr>
            <p:spPr>
              <a:xfrm>
                <a:off x="9578841" y="8627020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A80A12-444D-6A4C-A275-AF2534EBE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841" y="8627020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2216E2-D413-BC4A-B032-D1428C85D13D}"/>
                  </a:ext>
                </a:extLst>
              </p:cNvPr>
              <p:cNvSpPr/>
              <p:nvPr/>
            </p:nvSpPr>
            <p:spPr>
              <a:xfrm>
                <a:off x="7665322" y="11368818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2216E2-D413-BC4A-B032-D1428C85D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322" y="11368818"/>
                <a:ext cx="1219200" cy="1219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58DCEA-3338-D74D-928F-819514CB8042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6870850" y="9236620"/>
            <a:ext cx="2707991" cy="0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5BF658-CC89-B742-931E-3BAF3C069A61}"/>
              </a:ext>
            </a:extLst>
          </p:cNvPr>
          <p:cNvCxnSpPr>
            <a:cxnSpLocks/>
            <a:stCxn id="3" idx="5"/>
            <a:endCxn id="15" idx="1"/>
          </p:cNvCxnSpPr>
          <p:nvPr/>
        </p:nvCxnSpPr>
        <p:spPr>
          <a:xfrm>
            <a:off x="6692302" y="9667672"/>
            <a:ext cx="1151568" cy="1879694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A6FDD0A-40C2-0942-BA8B-E86D3DD90C58}"/>
              </a:ext>
            </a:extLst>
          </p:cNvPr>
          <p:cNvCxnSpPr>
            <a:cxnSpLocks/>
            <a:stCxn id="14" idx="3"/>
            <a:endCxn id="15" idx="7"/>
          </p:cNvCxnSpPr>
          <p:nvPr/>
        </p:nvCxnSpPr>
        <p:spPr>
          <a:xfrm flipH="1">
            <a:off x="8705974" y="9667672"/>
            <a:ext cx="1051415" cy="1879694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5F06877E-6EF1-5545-BBB4-A52650D376AB}"/>
                  </a:ext>
                </a:extLst>
              </p:cNvPr>
              <p:cNvSpPr/>
              <p:nvPr/>
            </p:nvSpPr>
            <p:spPr>
              <a:xfrm>
                <a:off x="14934227" y="11368818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5F06877E-6EF1-5545-BBB4-A52650D3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4227" y="11368818"/>
                <a:ext cx="1219200" cy="12192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57CE575A-5AC2-9744-B4CE-E9EB0C6ECEE8}"/>
                  </a:ext>
                </a:extLst>
              </p:cNvPr>
              <p:cNvSpPr/>
              <p:nvPr/>
            </p:nvSpPr>
            <p:spPr>
              <a:xfrm>
                <a:off x="14934227" y="8627020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57CE575A-5AC2-9744-B4CE-E9EB0C6EC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4227" y="8627020"/>
                <a:ext cx="1219200" cy="12192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6156621-AFE0-594F-A715-B3CE8CEEC976}"/>
              </a:ext>
            </a:extLst>
          </p:cNvPr>
          <p:cNvCxnSpPr>
            <a:cxnSpLocks/>
            <a:stCxn id="32" idx="4"/>
            <a:endCxn id="31" idx="0"/>
          </p:cNvCxnSpPr>
          <p:nvPr/>
        </p:nvCxnSpPr>
        <p:spPr>
          <a:xfrm>
            <a:off x="15543827" y="9846220"/>
            <a:ext cx="0" cy="1522598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92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1966416" y="3580302"/>
                <a:ext cx="15615021" cy="8503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z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연속적인 지점이라면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stochastic gradient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역시 계산 가능하다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일반적으로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𝑔</m:t>
                    </m:r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𝜖</m:t>
                        </m:r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𝜖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~ 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𝑁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0, 1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𝜖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𝜇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𝜎𝜖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형태를 따른다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즉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바로 함수를 최적화 하는 것이 아닌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latent module(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𝜇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𝜎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인코더 등으로부터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다른 모델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받고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샘플링 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factor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𝜖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곱한다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혹은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도 적용가능하다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이런 기법은 위의 제목에 나와있듯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reparameterization trick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이라고도 부른다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장점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최소한의 샘플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(1~2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작동 가능하다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16" y="3580302"/>
                <a:ext cx="15615021" cy="8503995"/>
              </a:xfrm>
              <a:prstGeom prst="rect">
                <a:avLst/>
              </a:prstGeom>
              <a:blipFill>
                <a:blip r:embed="rId4"/>
                <a:stretch>
                  <a:fillRect l="-1220" r="-976" b="-17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lower bound (VLB)</a:t>
            </a:r>
            <a:r>
              <a:rPr lang="ko-KR" altLang="en-US" b="1" dirty="0"/>
              <a:t>을 직접 최적화 해보자</a:t>
            </a:r>
            <a:r>
              <a:rPr lang="en-US" altLang="ko-KR" b="1" dirty="0"/>
              <a:t>.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/>
              <a:t>Pathwise</a:t>
            </a:r>
            <a:r>
              <a:rPr lang="en-US" altLang="ko-KR" dirty="0"/>
              <a:t> derivative (PD) / </a:t>
            </a:r>
            <a:r>
              <a:rPr lang="en-US" altLang="ko-KR" dirty="0" err="1"/>
              <a:t>Pathwise</a:t>
            </a:r>
            <a:r>
              <a:rPr lang="en-US" altLang="ko-KR" dirty="0"/>
              <a:t> gradient estimator (A.K.A. reparameterization trick; RT)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377D3-0CE9-9748-A558-3772AFDAAE24}"/>
              </a:ext>
            </a:extLst>
          </p:cNvPr>
          <p:cNvSpPr/>
          <p:nvPr/>
        </p:nvSpPr>
        <p:spPr>
          <a:xfrm>
            <a:off x="1846585" y="12591367"/>
            <a:ext cx="1758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Price, Robert. "A useful theorem for nonlinear devices having Gaussian inputs." IRE Transactions on Information Theory 4.2 (1958): 69-72.</a:t>
            </a:r>
          </a:p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Diederik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P., and Max Welling. "Auto-encoding variational bayes."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arXiv:1312.6114 (2013).</a:t>
            </a:r>
          </a:p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Jankowiak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Martin, and Fritz Obermeyer.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Pathwise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derivatives beyond the reparameterization trick." International conference on machine learning. PMLR, 2018.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772264-295F-9444-8CEF-1A672175D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3013" y="2980900"/>
            <a:ext cx="7899400" cy="4851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C89049-D4EB-BC4B-9C3A-92CD88D1FB59}"/>
              </a:ext>
            </a:extLst>
          </p:cNvPr>
          <p:cNvSpPr/>
          <p:nvPr/>
        </p:nvSpPr>
        <p:spPr>
          <a:xfrm>
            <a:off x="17896602" y="7832300"/>
            <a:ext cx="507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Slide 12 in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Kingma’s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NIPS 2015 workshop talk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942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CB5812-0833-8049-8277-0A352DE11192}"/>
              </a:ext>
            </a:extLst>
          </p:cNvPr>
          <p:cNvSpPr/>
          <p:nvPr/>
        </p:nvSpPr>
        <p:spPr>
          <a:xfrm>
            <a:off x="2155371" y="3207320"/>
            <a:ext cx="20629628" cy="324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Variational Autoencoder</a:t>
            </a: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=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 </a:t>
            </a:r>
            <a:r>
              <a:rPr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Pathwise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derivative (PD)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variational inference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적용되면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+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Autoencoder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구조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!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2013-2014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년 </a:t>
            </a:r>
            <a:r>
              <a:rPr kumimoji="1"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Kingma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et al.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의해 연구되어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Hit </a:t>
            </a:r>
            <a:b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Variational Inference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폭발적으로 재조명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lower bound (VLB)</a:t>
            </a:r>
            <a:r>
              <a:rPr lang="ko-KR" altLang="en-US" b="1" dirty="0"/>
              <a:t>을 직접 최적화 해보자</a:t>
            </a:r>
            <a:r>
              <a:rPr lang="en-US" altLang="ko-KR" b="1" dirty="0"/>
              <a:t>.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 err="1"/>
              <a:t>Pathwise</a:t>
            </a:r>
            <a:r>
              <a:rPr lang="en-US" altLang="ko-KR" dirty="0"/>
              <a:t> derivative (PD):</a:t>
            </a:r>
            <a:r>
              <a:rPr lang="ko-KR" altLang="en-US" dirty="0"/>
              <a:t> </a:t>
            </a:r>
            <a:r>
              <a:rPr lang="en-US" altLang="ko-KR" dirty="0"/>
              <a:t>Variational Autoencoder</a:t>
            </a:r>
            <a:r>
              <a:rPr lang="ko-KR" altLang="en-US" dirty="0"/>
              <a:t> </a:t>
            </a:r>
            <a:r>
              <a:rPr lang="en-US" altLang="ko-KR" dirty="0"/>
              <a:t>(2013~2014)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377D3-0CE9-9748-A558-3772AFDAAE24}"/>
              </a:ext>
            </a:extLst>
          </p:cNvPr>
          <p:cNvSpPr/>
          <p:nvPr/>
        </p:nvSpPr>
        <p:spPr>
          <a:xfrm>
            <a:off x="2386261" y="13130515"/>
            <a:ext cx="12736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Diederik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P., and Max Welling. "Auto-encoding variational bayes."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arXiv:1312.6114 (2013).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1EFF1DD-52F2-F14A-A72A-E9D7C04A615C}"/>
                  </a:ext>
                </a:extLst>
              </p:cNvPr>
              <p:cNvSpPr/>
              <p:nvPr/>
            </p:nvSpPr>
            <p:spPr>
              <a:xfrm>
                <a:off x="19413531" y="6991965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1EFF1DD-52F2-F14A-A72A-E9D7C04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3531" y="6991965"/>
                <a:ext cx="1219200" cy="1219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5C212F5B-1292-C847-AE12-79F0E9B17AFE}"/>
                  </a:ext>
                </a:extLst>
              </p:cNvPr>
              <p:cNvSpPr/>
              <p:nvPr/>
            </p:nvSpPr>
            <p:spPr>
              <a:xfrm>
                <a:off x="19413531" y="4308211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5C212F5B-1292-C847-AE12-79F0E9B17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3531" y="4308211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6E7D63B-9280-864F-B82A-FFB0E35D33E3}"/>
              </a:ext>
            </a:extLst>
          </p:cNvPr>
          <p:cNvCxnSpPr>
            <a:cxnSpLocks/>
          </p:cNvCxnSpPr>
          <p:nvPr/>
        </p:nvCxnSpPr>
        <p:spPr>
          <a:xfrm>
            <a:off x="19825908" y="5527411"/>
            <a:ext cx="0" cy="1512856"/>
          </a:xfrm>
          <a:prstGeom prst="straightConnector1">
            <a:avLst/>
          </a:prstGeom>
          <a:ln w="57150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567911-47DA-B240-BB19-3581A6917E96}"/>
              </a:ext>
            </a:extLst>
          </p:cNvPr>
          <p:cNvCxnSpPr>
            <a:cxnSpLocks/>
          </p:cNvCxnSpPr>
          <p:nvPr/>
        </p:nvCxnSpPr>
        <p:spPr>
          <a:xfrm flipH="1" flipV="1">
            <a:off x="20229318" y="5498388"/>
            <a:ext cx="1" cy="1551623"/>
          </a:xfrm>
          <a:prstGeom prst="straightConnector1">
            <a:avLst/>
          </a:prstGeom>
          <a:ln w="57150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9BFD7E0-D4D6-D84B-9BE6-ABA9C8F10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7041" y="4269147"/>
            <a:ext cx="4767359" cy="4280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C98DA53-B54D-6647-9329-60B393A4ADC8}"/>
                  </a:ext>
                </a:extLst>
              </p:cNvPr>
              <p:cNvSpPr/>
              <p:nvPr/>
            </p:nvSpPr>
            <p:spPr>
              <a:xfrm>
                <a:off x="21306386" y="5806784"/>
                <a:ext cx="307602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𝑁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ko-Kore-KR" altLang="en-US" sz="2800" i="1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C98DA53-B54D-6647-9329-60B393A4A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6386" y="5806784"/>
                <a:ext cx="3076027" cy="954107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02718BF-CAF9-5645-A56F-F264BAFAADE4}"/>
                  </a:ext>
                </a:extLst>
              </p:cNvPr>
              <p:cNvSpPr/>
              <p:nvPr/>
            </p:nvSpPr>
            <p:spPr>
              <a:xfrm>
                <a:off x="16391672" y="5768377"/>
                <a:ext cx="3161185" cy="103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ore-KR" altLang="en-US" sz="28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02718BF-CAF9-5645-A56F-F264BAFAA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672" y="5768377"/>
                <a:ext cx="3161185" cy="1030923"/>
              </a:xfrm>
              <a:prstGeom prst="rect">
                <a:avLst/>
              </a:prstGeom>
              <a:blipFill>
                <a:blip r:embed="rId8"/>
                <a:stretch>
                  <a:fillRect r="-800" b="-731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Gaussian VAE">
            <a:extLst>
              <a:ext uri="{FF2B5EF4-FFF2-40B4-BE49-F238E27FC236}">
                <a16:creationId xmlns:a16="http://schemas.microsoft.com/office/drawing/2014/main" id="{D9C588E6-3ECB-0742-BEC8-D90240052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466" y="6673807"/>
            <a:ext cx="13937960" cy="645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#3&gt;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Latent Variable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Variational Autoencoder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22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05116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생성 모델을 위한 기존 </a:t>
            </a:r>
            <a:r>
              <a:rPr lang="en-US" altLang="ko-KR" b="1" dirty="0"/>
              <a:t>auto-encoder</a:t>
            </a:r>
            <a:r>
              <a:rPr lang="ko-KR" altLang="en-US" b="1" dirty="0"/>
              <a:t>는</a:t>
            </a:r>
            <a:r>
              <a:rPr lang="en-US" altLang="ko-KR" b="1" dirty="0"/>
              <a:t>?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81C1B4-9A6B-B94B-B10F-A60AF1DE8FBE}"/>
              </a:ext>
            </a:extLst>
          </p:cNvPr>
          <p:cNvSpPr/>
          <p:nvPr/>
        </p:nvSpPr>
        <p:spPr>
          <a:xfrm>
            <a:off x="1737359" y="3784462"/>
            <a:ext cx="11887200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오토 인코더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(auto-encoder)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그대로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output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복사하 듯 생성하는 것을 목표로 하는 신경망이었다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ko-KR" altLang="en-US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Bottle-neck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구조를 취해 의미가 있는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representation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뽑아내는데 좋은 구조였다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생성 모델로서의 오토 인코더는</a:t>
            </a:r>
            <a:r>
              <a:rPr kumimoji="1"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?</a:t>
            </a:r>
            <a:r>
              <a:rPr kumimoji="1"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kumimoji="1"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NO!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028642" lvl="1" indent="-571500">
              <a:buFont typeface="Wingdings" pitchFamily="2" charset="2"/>
              <a:buChar char="è"/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Auto-encoder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들로부터 배우는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space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들은 연속적이지 않다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(discontinuous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하다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.)</a:t>
            </a:r>
          </a:p>
          <a:p>
            <a:pPr marL="1028642" lvl="1" indent="-571500">
              <a:buFont typeface="Wingdings" pitchFamily="2" charset="2"/>
              <a:buChar char="è"/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028642" lvl="1" indent="-571500">
              <a:buFont typeface="Wingdings" pitchFamily="2" charset="2"/>
              <a:buChar char="è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불연속적인 공간에서 샘플링을 한다면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decoder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생성하는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output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은 현실적이지 않고 그 영역에 대해 처리하는 것이 힘들어진다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1028642" lvl="1" indent="-571500">
              <a:buFont typeface="Wingdings" pitchFamily="2" charset="2"/>
              <a:buChar char="è"/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028642" lvl="1" indent="-571500">
              <a:buFont typeface="Wingdings" pitchFamily="2" charset="2"/>
              <a:buChar char="è"/>
            </a:pPr>
            <a:r>
              <a:rPr kumimoji="1"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또한 </a:t>
            </a:r>
            <a:r>
              <a:rPr kumimoji="1"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Interpolation</a:t>
            </a:r>
            <a:r>
              <a:rPr kumimoji="1"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부분의 </a:t>
            </a:r>
            <a:r>
              <a:rPr kumimoji="1"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generation</a:t>
            </a:r>
            <a:r>
              <a:rPr kumimoji="1" lang="ko-KR" altLang="en-US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에 취약하다</a:t>
            </a:r>
            <a:r>
              <a:rPr kumimoji="1"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.</a:t>
            </a: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77FDE58-E228-E940-8B56-63A4A6A42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5039" y="0"/>
            <a:ext cx="7141205" cy="33393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C17E44A-0A25-1147-9A9A-36C7A2811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5039" y="3286784"/>
            <a:ext cx="7141205" cy="341325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F6A26B-B76A-1D45-B597-00FB2D0E5304}"/>
              </a:ext>
            </a:extLst>
          </p:cNvPr>
          <p:cNvSpPr/>
          <p:nvPr/>
        </p:nvSpPr>
        <p:spPr>
          <a:xfrm>
            <a:off x="13396204" y="6858003"/>
            <a:ext cx="9585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Zhang, </a:t>
            </a:r>
            <a:r>
              <a:rPr lang="en" altLang="ko-Kore-KR" sz="1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Yifei</a:t>
            </a:r>
            <a:r>
              <a:rPr lang="en" altLang="ko-Kore-KR" sz="1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"A better autoencoder for image: Convolutional autoencoder." ICONIP17-DCEC. Available online: http://users. </a:t>
            </a:r>
            <a:r>
              <a:rPr lang="en" altLang="ko-Kore-KR" sz="1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cecs</a:t>
            </a:r>
            <a:r>
              <a:rPr lang="en" altLang="ko-Kore-KR" sz="1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anu. </a:t>
            </a:r>
            <a:r>
              <a:rPr lang="en" altLang="ko-Kore-KR" sz="1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edu</a:t>
            </a:r>
            <a:r>
              <a:rPr lang="en" altLang="ko-Kore-KR" sz="1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au/Tom. Gedeon/conf/ABCs2018/paper/ABCs2018_paper_58. pdf (accessed on 23 March 2017). 2018.</a:t>
            </a:r>
            <a:endParaRPr lang="ko-Kore-KR" altLang="en-US" sz="1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7" name="Picture 2" descr="enter image description here">
            <a:extLst>
              <a:ext uri="{FF2B5EF4-FFF2-40B4-BE49-F238E27FC236}">
                <a16:creationId xmlns:a16="http://schemas.microsoft.com/office/drawing/2014/main" id="{1A5AE46E-9B1F-7E4B-912B-95DB5EDD1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4"/>
          <a:stretch/>
        </p:blipFill>
        <p:spPr bwMode="auto">
          <a:xfrm>
            <a:off x="14002433" y="8151346"/>
            <a:ext cx="527664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961C66-68BC-1E49-A775-E7F89E2A390A}"/>
              </a:ext>
            </a:extLst>
          </p:cNvPr>
          <p:cNvSpPr/>
          <p:nvPr/>
        </p:nvSpPr>
        <p:spPr>
          <a:xfrm>
            <a:off x="12496336" y="13053712"/>
            <a:ext cx="7399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https://stats.stackexchange.com/questions/190148/building-an-autoencoder-in-tensorflow-to-surpass-pca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A17B32D-66DF-8D48-90CD-F207BDDA0365}"/>
              </a:ext>
            </a:extLst>
          </p:cNvPr>
          <p:cNvSpPr/>
          <p:nvPr/>
        </p:nvSpPr>
        <p:spPr>
          <a:xfrm>
            <a:off x="16196237" y="10692876"/>
            <a:ext cx="738654" cy="738654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744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Auto-encoder(VAE)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확률적</a:t>
            </a:r>
            <a:r>
              <a:rPr lang="en-US" altLang="ko-KR" dirty="0"/>
              <a:t>(stochastic)</a:t>
            </a:r>
            <a:r>
              <a:rPr lang="ko-KR" altLang="en-US" dirty="0"/>
              <a:t>인</a:t>
            </a:r>
            <a:r>
              <a:rPr lang="en-US" altLang="ko-KR" dirty="0"/>
              <a:t> encoder</a:t>
            </a:r>
            <a:r>
              <a:rPr lang="ko-KR" altLang="en-US" dirty="0"/>
              <a:t>와 </a:t>
            </a:r>
            <a:r>
              <a:rPr lang="en-US" altLang="ko-KR" dirty="0"/>
              <a:t>decoder!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377D3-0CE9-9748-A558-3772AFDAAE24}"/>
              </a:ext>
            </a:extLst>
          </p:cNvPr>
          <p:cNvSpPr/>
          <p:nvPr/>
        </p:nvSpPr>
        <p:spPr>
          <a:xfrm>
            <a:off x="2453124" y="9705580"/>
            <a:ext cx="12736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Diederik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P., and Max Welling. "Auto-encoding variational bayes."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arXiv:1312.6114 (2013).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1EFF1DD-52F2-F14A-A72A-E9D7C04A615C}"/>
                  </a:ext>
                </a:extLst>
              </p:cNvPr>
              <p:cNvSpPr/>
              <p:nvPr/>
            </p:nvSpPr>
            <p:spPr>
              <a:xfrm>
                <a:off x="19413531" y="6991965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1EFF1DD-52F2-F14A-A72A-E9D7C04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3531" y="6991965"/>
                <a:ext cx="1219200" cy="1219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5C212F5B-1292-C847-AE12-79F0E9B17AFE}"/>
                  </a:ext>
                </a:extLst>
              </p:cNvPr>
              <p:cNvSpPr/>
              <p:nvPr/>
            </p:nvSpPr>
            <p:spPr>
              <a:xfrm>
                <a:off x="19413531" y="4308211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5C212F5B-1292-C847-AE12-79F0E9B17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3531" y="4308211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6E7D63B-9280-864F-B82A-FFB0E35D33E3}"/>
              </a:ext>
            </a:extLst>
          </p:cNvPr>
          <p:cNvCxnSpPr>
            <a:cxnSpLocks/>
          </p:cNvCxnSpPr>
          <p:nvPr/>
        </p:nvCxnSpPr>
        <p:spPr>
          <a:xfrm>
            <a:off x="19825908" y="5527411"/>
            <a:ext cx="0" cy="1512856"/>
          </a:xfrm>
          <a:prstGeom prst="straightConnector1">
            <a:avLst/>
          </a:prstGeom>
          <a:ln w="57150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567911-47DA-B240-BB19-3581A6917E96}"/>
              </a:ext>
            </a:extLst>
          </p:cNvPr>
          <p:cNvCxnSpPr>
            <a:cxnSpLocks/>
          </p:cNvCxnSpPr>
          <p:nvPr/>
        </p:nvCxnSpPr>
        <p:spPr>
          <a:xfrm flipH="1" flipV="1">
            <a:off x="20229318" y="5498388"/>
            <a:ext cx="1" cy="1551623"/>
          </a:xfrm>
          <a:prstGeom prst="straightConnector1">
            <a:avLst/>
          </a:prstGeom>
          <a:ln w="57150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9BFD7E0-D4D6-D84B-9BE6-ABA9C8F10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7041" y="4269147"/>
            <a:ext cx="4767359" cy="4280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C98DA53-B54D-6647-9329-60B393A4ADC8}"/>
                  </a:ext>
                </a:extLst>
              </p:cNvPr>
              <p:cNvSpPr/>
              <p:nvPr/>
            </p:nvSpPr>
            <p:spPr>
              <a:xfrm>
                <a:off x="21306386" y="5806784"/>
                <a:ext cx="307602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𝑁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ko-Kore-KR" altLang="en-US" sz="2800" i="1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C98DA53-B54D-6647-9329-60B393A4A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6386" y="5806784"/>
                <a:ext cx="3076027" cy="954107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02718BF-CAF9-5645-A56F-F264BAFAADE4}"/>
                  </a:ext>
                </a:extLst>
              </p:cNvPr>
              <p:cNvSpPr/>
              <p:nvPr/>
            </p:nvSpPr>
            <p:spPr>
              <a:xfrm>
                <a:off x="16391672" y="5768377"/>
                <a:ext cx="3161185" cy="103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ore-KR" altLang="en-US" sz="28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02718BF-CAF9-5645-A56F-F264BAFAA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672" y="5768377"/>
                <a:ext cx="3161185" cy="1030923"/>
              </a:xfrm>
              <a:prstGeom prst="rect">
                <a:avLst/>
              </a:prstGeom>
              <a:blipFill>
                <a:blip r:embed="rId8"/>
                <a:stretch>
                  <a:fillRect r="-800" b="-731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Gaussian VAE">
            <a:extLst>
              <a:ext uri="{FF2B5EF4-FFF2-40B4-BE49-F238E27FC236}">
                <a16:creationId xmlns:a16="http://schemas.microsoft.com/office/drawing/2014/main" id="{D9C588E6-3ECB-0742-BEC8-D90240052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06107"/>
            <a:ext cx="14594621" cy="67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A47110-E56E-0E40-BF48-8A591A2BFFD6}"/>
              </a:ext>
            </a:extLst>
          </p:cNvPr>
          <p:cNvSpPr txBox="1"/>
          <p:nvPr/>
        </p:nvSpPr>
        <p:spPr>
          <a:xfrm>
            <a:off x="2453124" y="11216640"/>
            <a:ext cx="169649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연속적인 잠재 공간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(latent space)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갖게 해주고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sampling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interpolation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</a:t>
            </a:r>
            <a:b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쉬워진다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ko-Kore-KR" altLang="en-US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3871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CB5812-0833-8049-8277-0A352DE11192}"/>
              </a:ext>
            </a:extLst>
          </p:cNvPr>
          <p:cNvSpPr/>
          <p:nvPr/>
        </p:nvSpPr>
        <p:spPr>
          <a:xfrm>
            <a:off x="2039701" y="3099760"/>
            <a:ext cx="14175660" cy="75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역시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path-wise derivative (PD)!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(reparameterization trick;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재매개변수화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</p:txBody>
      </p: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Auto-encoder(VAE)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Reparameterization trick(</a:t>
            </a:r>
            <a:r>
              <a:rPr lang="en-US" altLang="ko-KR" dirty="0" err="1"/>
              <a:t>pathwise</a:t>
            </a:r>
            <a:r>
              <a:rPr lang="en-US" altLang="ko-KR" dirty="0"/>
              <a:t> derivative)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377D3-0CE9-9748-A558-3772AFDAAE24}"/>
              </a:ext>
            </a:extLst>
          </p:cNvPr>
          <p:cNvSpPr/>
          <p:nvPr/>
        </p:nvSpPr>
        <p:spPr>
          <a:xfrm>
            <a:off x="6294147" y="12816603"/>
            <a:ext cx="10668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Doersch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Carl. "Tutorial on variational autoencoders."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arXiv:1606.05908 (2016).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6FFB78-7381-1443-83CE-9D8144464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77" y="4760401"/>
            <a:ext cx="10049926" cy="798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40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Auto-encoder(VAE)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확률적</a:t>
            </a:r>
            <a:r>
              <a:rPr lang="en-US" altLang="ko-KR" dirty="0"/>
              <a:t>(stochastic)</a:t>
            </a:r>
            <a:r>
              <a:rPr lang="ko-KR" altLang="en-US" dirty="0"/>
              <a:t>인</a:t>
            </a:r>
            <a:r>
              <a:rPr lang="en-US" altLang="ko-KR" dirty="0"/>
              <a:t> encoder</a:t>
            </a:r>
            <a:r>
              <a:rPr lang="ko-KR" altLang="en-US" dirty="0"/>
              <a:t>와 </a:t>
            </a:r>
            <a:r>
              <a:rPr lang="en-US" altLang="ko-KR" dirty="0"/>
              <a:t>decoder!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377D3-0CE9-9748-A558-3772AFDAAE24}"/>
              </a:ext>
            </a:extLst>
          </p:cNvPr>
          <p:cNvSpPr/>
          <p:nvPr/>
        </p:nvSpPr>
        <p:spPr>
          <a:xfrm>
            <a:off x="2453124" y="12997420"/>
            <a:ext cx="12736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Diederik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P., and Max Welling. "Auto-encoding variational bayes."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arXiv:1312.6114 (2013).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C6DC45-4660-114C-941C-F5BEDDE8A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739" y="3145260"/>
            <a:ext cx="15674326" cy="92444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382C0AB-F15F-934C-88AD-596F30C3F9A7}"/>
              </a:ext>
            </a:extLst>
          </p:cNvPr>
          <p:cNvSpPr/>
          <p:nvPr/>
        </p:nvSpPr>
        <p:spPr>
          <a:xfrm>
            <a:off x="5633669" y="12552304"/>
            <a:ext cx="10856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https://towardsdatascience.com/intuitively-understanding-variational-autoencoders-1bfe67eb5daf</a:t>
            </a:r>
          </a:p>
        </p:txBody>
      </p:sp>
    </p:spTree>
    <p:extLst>
      <p:ext uri="{BB962C8B-B14F-4D97-AF65-F5344CB8AC3E}">
        <p14:creationId xmlns:p14="http://schemas.microsoft.com/office/powerpoint/2010/main" val="4005559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1846585" y="3601704"/>
                <a:ext cx="20564313" cy="8063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path-wise derivative (PD)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variational inference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적용된 구조임을 기억하자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𝜇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r>
                      <a:rPr kumimoji="1" lang="ko-KR" altLang="en-US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 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𝜎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파라미터을 가진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gaussian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모델로 정의되어 있고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𝜙</m:t>
                    </m:r>
                    <m:r>
                      <a:rPr kumimoji="1"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파라미터을 가진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DNN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모델의 인코더 형태이다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한편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생성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모델인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DNN decoder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미분가능한데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다음 노이즈를 따른다고 하면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𝛴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𝜖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𝜇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;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𝜙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kumimoji="1" lang="en-US" altLang="ko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𝑉𝐿𝐵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(0, 1)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ko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ko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ko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(0, 1)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||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될 것이다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VLB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계산은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SGD(stochastic gradient descent)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kumimoji="1" lang="en-US" altLang="ko-KR" sz="320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kumimoji="1" lang="ko-KR" altLang="en-US" sz="320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둘다 효율적으로 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계산될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585" y="3601704"/>
                <a:ext cx="20564313" cy="8063554"/>
              </a:xfrm>
              <a:prstGeom prst="rect">
                <a:avLst/>
              </a:prstGeom>
              <a:blipFill>
                <a:blip r:embed="rId4"/>
                <a:stretch>
                  <a:fillRect l="-741" b="-15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Auto-encoder(VAE)</a:t>
            </a:r>
            <a:r>
              <a:rPr lang="ko-KR" altLang="en-US" b="1" dirty="0"/>
              <a:t>의 학습</a:t>
            </a:r>
            <a:endParaRPr lang="en-US" altLang="ko-KR" b="1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377D3-0CE9-9748-A558-3772AFDAAE24}"/>
              </a:ext>
            </a:extLst>
          </p:cNvPr>
          <p:cNvSpPr/>
          <p:nvPr/>
        </p:nvSpPr>
        <p:spPr>
          <a:xfrm>
            <a:off x="1846585" y="12747349"/>
            <a:ext cx="1758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Diederik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P., and Max Welling. "Auto-encoding variational bayes."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arXiv:1312.6114 (2013).</a:t>
            </a:r>
          </a:p>
        </p:txBody>
      </p:sp>
    </p:spTree>
    <p:extLst>
      <p:ext uri="{BB962C8B-B14F-4D97-AF65-F5344CB8AC3E}">
        <p14:creationId xmlns:p14="http://schemas.microsoft.com/office/powerpoint/2010/main" val="6880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1846585" y="3980821"/>
                <a:ext cx="21149560" cy="697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요약하면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gaussian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prior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𝑝</m:t>
                    </m:r>
                    <m:d>
                      <m:d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근사 된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posterior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𝑞</m:t>
                    </m:r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|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가진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latent variable model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최종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Loss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식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(VAE objective; negative-loglikelihood;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VLB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최대화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𝐿</m:t>
                    </m:r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아래와 같이 정의된다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R" sz="3600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𝐿</m:t>
                      </m:r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𝒛</m:t>
                          </m:r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en-US" altLang="ko-KR" sz="3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𝒛</m:t>
                              </m:r>
                              <m:r>
                                <a:rPr kumimoji="1" lang="en-US" altLang="ko-KR" sz="3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|</m:t>
                              </m:r>
                              <m:r>
                                <a:rPr kumimoji="1" lang="en-US" altLang="ko-KR" sz="3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kumimoji="1"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𝒍𝒐𝒈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R" sz="3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R" sz="3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𝜽</m:t>
                              </m:r>
                            </m:sub>
                          </m:sSub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𝒙</m:t>
                          </m:r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kumimoji="1" lang="en-US" altLang="ko-KR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𝒛</m:t>
                          </m:r>
                        </m:e>
                      </m:func>
                      <m:r>
                        <a:rPr kumimoji="1" lang="en-US" altLang="ko-KR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))</m:t>
                      </m:r>
                      <m:r>
                        <a:rPr kumimoji="1" lang="en-US" altLang="ko-KR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6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ko-KR" sz="36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𝑲𝑳</m:t>
                          </m:r>
                        </m:sub>
                      </m:sSub>
                      <m:r>
                        <a:rPr kumimoji="1" lang="en-US" altLang="ko-KR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𝒒</m:t>
                          </m:r>
                        </m:e>
                        <m:sub>
                          <m:r>
                            <a:rPr kumimoji="1" lang="en-US" altLang="ko-KR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𝝓</m:t>
                          </m:r>
                        </m:sub>
                      </m:sSub>
                      <m:r>
                        <a:rPr kumimoji="1" lang="en-US" altLang="ko-KR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R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𝒛</m:t>
                      </m:r>
                      <m:r>
                        <a:rPr kumimoji="1" lang="en-US" altLang="ko-KR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r>
                        <a:rPr kumimoji="1" lang="en-US" altLang="ko-KR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𝒙</m:t>
                      </m:r>
                      <m:r>
                        <a:rPr kumimoji="1" lang="en-US" altLang="ko-KR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)||</m:t>
                      </m:r>
                      <m:sSub>
                        <m:sSubPr>
                          <m:ctrlPr>
                            <a:rPr kumimoji="1" lang="en-US" altLang="ko-KR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𝒛</m:t>
                          </m:r>
                        </m:e>
                      </m:d>
                      <m:r>
                        <a:rPr kumimoji="1" lang="en-US" altLang="ko-KR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kumimoji="1" lang="en-US" altLang="ko-KR" sz="3600" b="1" i="1" dirty="0">
                  <a:solidFill>
                    <a:schemeClr val="accent6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3600" b="1" i="1" dirty="0">
                  <a:solidFill>
                    <a:schemeClr val="accent6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𝒛</m:t>
                        </m:r>
                        <m: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3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3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3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𝒛</m:t>
                            </m:r>
                            <m:r>
                              <a:rPr kumimoji="1" lang="en-US" altLang="ko-KR" sz="3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|</m:t>
                            </m:r>
                            <m:r>
                              <a:rPr kumimoji="1" lang="en-US" altLang="ko-KR" sz="3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𝒙</m:t>
                            </m:r>
                          </m:e>
                        </m:d>
                      </m:sub>
                    </m:sSub>
                    <m:func>
                      <m:funcPr>
                        <m:ctrlP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𝒍𝒐𝒈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ko-KR" sz="3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3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𝒙</m:t>
                        </m:r>
                        <m: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  <m:r>
                          <a:rPr kumimoji="1" lang="en-US" altLang="ko-KR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𝒛</m:t>
                        </m:r>
                      </m:e>
                    </m:func>
                    <m:r>
                      <a:rPr kumimoji="1" lang="en-US" altLang="ko-KR" sz="3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복원하는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 (reconstruction loss)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6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36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𝑲𝑳</m:t>
                        </m:r>
                      </m:sub>
                    </m:sSub>
                    <m:r>
                      <a:rPr kumimoji="1" lang="en-US" altLang="ko-KR" sz="36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36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6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36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𝝓</m:t>
                        </m:r>
                      </m:sub>
                    </m:sSub>
                    <m:r>
                      <a:rPr kumimoji="1" lang="en-US" altLang="ko-KR" sz="36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36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𝒛</m:t>
                    </m:r>
                    <m:r>
                      <a:rPr kumimoji="1" lang="en-US" altLang="ko-KR" sz="36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kumimoji="1" lang="en-US" altLang="ko-KR" sz="36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𝒙</m:t>
                    </m:r>
                    <m:r>
                      <a:rPr kumimoji="1" lang="en-US" altLang="ko-KR" sz="36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)||</m:t>
                    </m:r>
                    <m:r>
                      <a:rPr kumimoji="1" lang="en-US" altLang="ko-KR" sz="36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𝒑</m:t>
                    </m:r>
                    <m:d>
                      <m:dPr>
                        <m:ctrlPr>
                          <a:rPr kumimoji="1" lang="en-US" altLang="ko-KR" sz="36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6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𝒛</m:t>
                        </m:r>
                      </m:e>
                    </m:d>
                    <m:r>
                      <a:rPr kumimoji="1" lang="en-US" altLang="ko-KR" sz="36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정형화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(regularization) (q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가깝게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!)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585" y="3980821"/>
                <a:ext cx="21149560" cy="6972806"/>
              </a:xfrm>
              <a:prstGeom prst="rect">
                <a:avLst/>
              </a:prstGeom>
              <a:blipFill>
                <a:blip r:embed="rId4"/>
                <a:stretch>
                  <a:fillRect l="-840" b="-18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Auto-encoder(VAE)</a:t>
            </a:r>
            <a:r>
              <a:rPr lang="ko-KR" altLang="en-US" b="1" dirty="0"/>
              <a:t>의 학습</a:t>
            </a:r>
            <a:endParaRPr lang="en-US" altLang="ko-KR" b="1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377D3-0CE9-9748-A558-3772AFDAAE24}"/>
              </a:ext>
            </a:extLst>
          </p:cNvPr>
          <p:cNvSpPr/>
          <p:nvPr/>
        </p:nvSpPr>
        <p:spPr>
          <a:xfrm>
            <a:off x="1846585" y="12986834"/>
            <a:ext cx="1758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Diederik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P., and Max Welling. "Auto-encoding variational bayes."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arXiv:1312.6114 (2013).</a:t>
            </a:r>
          </a:p>
        </p:txBody>
      </p:sp>
    </p:spTree>
    <p:extLst>
      <p:ext uri="{BB962C8B-B14F-4D97-AF65-F5344CB8AC3E}">
        <p14:creationId xmlns:p14="http://schemas.microsoft.com/office/powerpoint/2010/main" val="2609860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Auto-encoder(VAE)</a:t>
            </a:r>
            <a:r>
              <a:rPr lang="ko-KR" altLang="en-US" b="1" dirty="0"/>
              <a:t>의 결과</a:t>
            </a:r>
            <a:endParaRPr lang="en-US" altLang="ko-KR" b="1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377D3-0CE9-9748-A558-3772AFDAAE24}"/>
              </a:ext>
            </a:extLst>
          </p:cNvPr>
          <p:cNvSpPr/>
          <p:nvPr/>
        </p:nvSpPr>
        <p:spPr>
          <a:xfrm>
            <a:off x="1846585" y="12986834"/>
            <a:ext cx="1758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Diederik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P., and Max Welling. "Auto-encoding variational bayes."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arXiv:1312.6114 (2013).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8CD016-B0B3-434A-8D5A-1FCC29FC8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66" y="2995213"/>
            <a:ext cx="11114050" cy="88467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3926D4-2A28-8446-9D8B-A338D97A6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015" y="8514962"/>
            <a:ext cx="8625123" cy="32824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8CAF2A-59B5-CB4F-A984-058183F9E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7145" y="2995214"/>
            <a:ext cx="13805268" cy="557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잠재 변수 모델</a:t>
            </a:r>
            <a:r>
              <a:rPr lang="en-US" altLang="ko-KR" b="1" dirty="0"/>
              <a:t>(Latent Variable Models)</a:t>
            </a:r>
            <a:r>
              <a:rPr lang="ko-KR" altLang="en-US" b="1" dirty="0"/>
              <a:t>은 왜 필요할까</a:t>
            </a:r>
            <a:r>
              <a:rPr lang="en-US" altLang="ko-KR" b="1" dirty="0"/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CB5812-0833-8049-8277-0A352DE11192}"/>
              </a:ext>
            </a:extLst>
          </p:cNvPr>
          <p:cNvSpPr/>
          <p:nvPr/>
        </p:nvSpPr>
        <p:spPr>
          <a:xfrm>
            <a:off x="1971073" y="3792497"/>
            <a:ext cx="20440266" cy="88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데이터에서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“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차원 축소가 된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”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간단하고 낮은 차원의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representation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종종 더 필요하다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/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Latent variable model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은 숨겨진 대표 정보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(latent representation)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자동으로 식별할 수 있는 가능성을 보유한다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경우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sampling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과정이 매우 느리다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lvl="1"/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전후의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pixel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time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결과에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prediction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의존적이므로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sequential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 연산이 필요하다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Latent variable model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들은 통계적인 패턴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(statistical pattern)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활용하여 보다 빠른 샘플링이 가능하다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	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b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일부 잠재 변수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값을 독립적으로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conditional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하게 넣어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observation space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바꾸고 생성되는 값을 변경할 수 있다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---</a:t>
            </a:r>
          </a:p>
          <a:p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참고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auto-regressive model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처럼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latent variable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역시 시간의 흐름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(causal process)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이해하여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데이터를 생성할 수 있다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일반적으로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unsupervised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모델이기 때문에 잠재 변수가 무엇이고 </a:t>
            </a:r>
            <a:b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관측치와 어떻게 상호 작용하는지 알 수 없다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b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잠재 변수를 지정하는 가장 좋은 방법은 여전히 활발한 연구 영역이다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1525269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Auto-encoder(VAE)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요약</a:t>
            </a:r>
            <a:r>
              <a:rPr lang="en-US" altLang="ko-KR" b="1" dirty="0"/>
              <a:t>, Pros &amp; Cons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6435CB-AD75-5245-A1D1-2C1B1595F349}"/>
                  </a:ext>
                </a:extLst>
              </p:cNvPr>
              <p:cNvSpPr txBox="1"/>
              <p:nvPr/>
            </p:nvSpPr>
            <p:spPr>
              <a:xfrm>
                <a:off x="2644033" y="4056538"/>
                <a:ext cx="18181580" cy="9140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Auto-encoder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연속적인 확률로서 확장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생성모델로 활용 가능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intractable density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정의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VLB(variational lower bound)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유도하고 이를 대신 최적화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Pros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생성 모델로의 체계적이고 이론적인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backgrounds!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q</m:t>
                    </m:r>
                    <m:r>
                      <a:rPr kumimoji="1"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z</m:t>
                    </m:r>
                    <m:r>
                      <a:rPr kumimoji="1"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|</m:t>
                    </m:r>
                    <m:r>
                      <m:rPr>
                        <m:sty m:val="p"/>
                      </m:rPr>
                      <a:rPr kumimoji="1"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x</m:t>
                    </m:r>
                    <m:r>
                      <a:rPr kumimoji="1"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inference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가능하다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2"/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다른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테스크의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유용한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representation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encoding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하는 목적으로 활용 가능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Cons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목적 함수를 직접 최적화 하는 것이 아닌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VLB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간접적으로 최대화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1485787" lvl="2" indent="-571500">
                  <a:buFont typeface="Wingdings" pitchFamily="2" charset="2"/>
                  <a:buChar char="à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일반적으로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Auto-regressive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모델에 비해 좋은 평가 법이 아님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GAN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비해 생성된 모델이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blur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효과가 있고 낮은 퀄리티 처럼 보임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ore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어떻게 발전시킬 수 있을까</a:t>
                </a:r>
                <a:r>
                  <a:rPr kumimoji="1" lang="en-US" altLang="ko-Kore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Variational Inference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개선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Decoder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좀더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flexible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하게 만들자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굳이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encoder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같지 않아도 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좀더 모델 아키텍처를 생성을 잘하도록 개선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6435CB-AD75-5245-A1D1-2C1B1595F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33" y="4056538"/>
                <a:ext cx="18181580" cy="9140964"/>
              </a:xfrm>
              <a:prstGeom prst="rect">
                <a:avLst/>
              </a:prstGeom>
              <a:blipFill>
                <a:blip r:embed="rId4"/>
                <a:stretch>
                  <a:fillRect l="-1047" t="-1110" r="-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235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#3&gt;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Latent Variable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5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VAE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의 발전된 모델들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5759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중요도 샘플링 </a:t>
            </a:r>
            <a:r>
              <a:rPr lang="en-US" altLang="ko-Kore-KR" b="1" dirty="0"/>
              <a:t>(Importance sampling)</a:t>
            </a:r>
            <a:r>
              <a:rPr lang="ko-Kore-KR" altLang="en-US" b="1" dirty="0"/>
              <a:t>을 활용한 방법</a:t>
            </a:r>
            <a:endParaRPr lang="en-US" altLang="ko-Kore-KR" b="1" dirty="0"/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/>
              <a:t>Importance Weighted Autoencoder (IWAE</a:t>
            </a:r>
            <a:r>
              <a:rPr lang="en-US" altLang="ko-KR" dirty="0"/>
              <a:t>)</a:t>
            </a:r>
            <a:endParaRPr lang="en-US" altLang="ko-Kore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6435CB-AD75-5245-A1D1-2C1B1595F349}"/>
                  </a:ext>
                </a:extLst>
              </p:cNvPr>
              <p:cNvSpPr txBox="1"/>
              <p:nvPr/>
            </p:nvSpPr>
            <p:spPr>
              <a:xfrm>
                <a:off x="1927498" y="3329608"/>
                <a:ext cx="21205371" cy="8965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posterior distribution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추정하는 잘 정의된 모델이지만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아래 조건의 한계가 있었다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lnSpc>
                    <a:spcPct val="150000"/>
                  </a:lnSpc>
                  <a:buAutoNum type="arabicParenR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Posterior distribution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부여한 강력한 조건으로 인해 조건이 성립이 안되면 너무 간단한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latent representation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얻게 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데이터에 대해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non-linear regression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latent space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분해된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𝜇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Σ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등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너무 간단히 추정할 수 있다면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생성 모델이 정상적이지 않을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742950" indent="-742950">
                  <a:lnSpc>
                    <a:spcPct val="150000"/>
                  </a:lnSpc>
                  <a:buAutoNum type="arabicParenR"/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lnSpc>
                    <a:spcPct val="150000"/>
                  </a:lnSpc>
                  <a:buAutoNum type="arabicParenR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데이터를 잘 설명하지 않을 것 같은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latent sample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지나치게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penalizing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가한다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중요도 샘플링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(Importance sampling)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weighted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하게 하여 구현한다면 </a:t>
                </a:r>
                <a:b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개선할 수 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6435CB-AD75-5245-A1D1-2C1B1595F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498" y="3329608"/>
                <a:ext cx="21205371" cy="8965660"/>
              </a:xfrm>
              <a:prstGeom prst="rect">
                <a:avLst/>
              </a:prstGeom>
              <a:blipFill>
                <a:blip r:embed="rId4"/>
                <a:stretch>
                  <a:fillRect l="-898" b="-15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9B3DD19D-21DC-9D46-979C-9B5AE0618B73}"/>
              </a:ext>
            </a:extLst>
          </p:cNvPr>
          <p:cNvSpPr/>
          <p:nvPr/>
        </p:nvSpPr>
        <p:spPr>
          <a:xfrm>
            <a:off x="3757771" y="13084528"/>
            <a:ext cx="14266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Burda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Yuri, Roger Grosse, and Ruslan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Salakhutdinov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"Importance weighted autoencoders."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arXiv:1509.00519 (2015).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8771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Importance Weighted Autoencoder (IWAE)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중요도 샘플링 </a:t>
            </a:r>
            <a:r>
              <a:rPr lang="en-US" altLang="ko-Kore-KR" dirty="0"/>
              <a:t>(Importance sampling)</a:t>
            </a:r>
            <a:r>
              <a:rPr lang="ko-Kore-KR" altLang="en-US" dirty="0"/>
              <a:t>은</a:t>
            </a:r>
            <a:r>
              <a:rPr lang="en-US" altLang="ko-Kore-KR" dirty="0"/>
              <a:t>?</a:t>
            </a:r>
            <a:endParaRPr lang="en-US" altLang="ko-Kore-KR" dirty="0">
              <a:sym typeface="Wingdings" pitchFamily="2" charset="2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6435CB-AD75-5245-A1D1-2C1B1595F349}"/>
                  </a:ext>
                </a:extLst>
              </p:cNvPr>
              <p:cNvSpPr txBox="1"/>
              <p:nvPr/>
            </p:nvSpPr>
            <p:spPr>
              <a:xfrm>
                <a:off x="1959430" y="3329608"/>
                <a:ext cx="21083450" cy="9924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IWAE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𝑞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개의 샘플링을 통해 새로운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VLB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제안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𝑞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|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𝑘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, </m:t>
                                          </m:r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</m:d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≥</m:t>
                          </m:r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ore-KR" sz="36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func>
                              <m:nary>
                                <m:naryPr>
                                  <m:chr m:val="∑"/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, </m:t>
                                          </m:r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</m:d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Recap: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가운데 중간 부등식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Jensen’s inequality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의한 것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여기서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커질 수록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VLB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원래 구하고자 하는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likelihood (p(x)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조금 더 가까워지고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b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k=1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 경우 원래의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가까워진다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≥</m:t>
                      </m:r>
                      <m:sSub>
                        <m:sSubPr>
                          <m:ctrlP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≥</m:t>
                      </m:r>
                      <m:sSub>
                        <m:sSubPr>
                          <m:ctrlP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≥</m:t>
                      </m:r>
                      <m:r>
                        <a:rPr kumimoji="1"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𝐿</m:t>
                      </m:r>
                      <m:r>
                        <a:rPr kumimoji="1"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kumimoji="1"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𝑥</m:t>
                      </m:r>
                      <m:r>
                        <a:rPr kumimoji="1"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구하는데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구하는 과정은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Monte-Carlo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추론으로 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6435CB-AD75-5245-A1D1-2C1B1595F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30" y="3329608"/>
                <a:ext cx="21083450" cy="9924768"/>
              </a:xfrm>
              <a:prstGeom prst="rect">
                <a:avLst/>
              </a:prstGeom>
              <a:blipFill>
                <a:blip r:embed="rId4"/>
                <a:stretch>
                  <a:fillRect l="-903" t="-15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9B3DD19D-21DC-9D46-979C-9B5AE0618B73}"/>
              </a:ext>
            </a:extLst>
          </p:cNvPr>
          <p:cNvSpPr/>
          <p:nvPr/>
        </p:nvSpPr>
        <p:spPr>
          <a:xfrm>
            <a:off x="3757771" y="13084528"/>
            <a:ext cx="14266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Burda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Yuri, Roger Grosse, and Ruslan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Salakhutdinov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"Importance weighted autoencoders."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arXiv:1509.00519 (2015).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4859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잠깐 </a:t>
            </a:r>
            <a:r>
              <a:rPr lang="en-US" altLang="ko-Kore-KR" b="1" dirty="0">
                <a:sym typeface="Wingdings" pitchFamily="2" charset="2"/>
              </a:rPr>
              <a:t>Monte-Carlo(MC) </a:t>
            </a:r>
            <a:r>
              <a:rPr lang="ko-Kore-KR" altLang="en-US" b="1" dirty="0">
                <a:sym typeface="Wingdings" pitchFamily="2" charset="2"/>
              </a:rPr>
              <a:t>추론이란</a:t>
            </a:r>
            <a:r>
              <a:rPr lang="en-US" altLang="ko-Kore-KR" b="1" dirty="0">
                <a:sym typeface="Wingdings" pitchFamily="2" charset="2"/>
              </a:rPr>
              <a:t>?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6435CB-AD75-5245-A1D1-2C1B1595F349}"/>
              </a:ext>
            </a:extLst>
          </p:cNvPr>
          <p:cNvSpPr txBox="1"/>
          <p:nvPr/>
        </p:nvSpPr>
        <p:spPr>
          <a:xfrm>
            <a:off x="1984187" y="4037349"/>
            <a:ext cx="16039667" cy="814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Monte Carlo(MC)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쉽게 말해 통계적인 수치를 얻기 위해 수행하는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일종의 ‘시뮬레이션’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실제 표본의 분포를 정확히 모를 때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(intractable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할 때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), </a:t>
            </a: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몇번의 시도를 통해 해당 확률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/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통계 값을 추론한다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>
              <a:lnSpc>
                <a:spcPct val="150000"/>
              </a:lnSpc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예를 들면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오른쪽 원의 넓이를 구하는데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우리는 원의 넓이를 구하는 공식을 모른다고 해보자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이때 원의 넓이는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MC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 통해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n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번 샘플링 중에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k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번 원안에 들어간 것을 통해 원의 넓이를 추론할 수 있을 것이다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즉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원의 넓이는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k/n *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전체 넓이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이때 샘플링을 많이하면 많이할 수록 정확도는 보다 정확할 것이다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</p:txBody>
      </p:sp>
      <p:pic>
        <p:nvPicPr>
          <p:cNvPr id="4" name="pic1" descr="pic1">
            <a:hlinkClick r:id="" action="ppaction://media"/>
            <a:extLst>
              <a:ext uri="{FF2B5EF4-FFF2-40B4-BE49-F238E27FC236}">
                <a16:creationId xmlns:a16="http://schemas.microsoft.com/office/drawing/2014/main" id="{A0D39BD4-2411-D745-B565-945FE1019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16613" y="2995213"/>
            <a:ext cx="5765800" cy="5334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8EC99D7-C121-BC49-BA03-0A1C374E0A18}"/>
              </a:ext>
            </a:extLst>
          </p:cNvPr>
          <p:cNvSpPr/>
          <p:nvPr/>
        </p:nvSpPr>
        <p:spPr>
          <a:xfrm>
            <a:off x="18491124" y="8218246"/>
            <a:ext cx="519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https://angeloyeo.github.io/2020/09/17/MCMC.html</a:t>
            </a:r>
          </a:p>
        </p:txBody>
      </p:sp>
    </p:spTree>
    <p:extLst>
      <p:ext uri="{BB962C8B-B14F-4D97-AF65-F5344CB8AC3E}">
        <p14:creationId xmlns:p14="http://schemas.microsoft.com/office/powerpoint/2010/main" val="7123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Importance Weighted Autoencoder(IWAE)</a:t>
            </a:r>
            <a:r>
              <a:rPr lang="ko-Kore-KR" altLang="en-US" b="1" dirty="0"/>
              <a:t>의 결과</a:t>
            </a:r>
            <a:endParaRPr lang="en-US" altLang="ko-Kore-KR" b="1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6435CB-AD75-5245-A1D1-2C1B1595F349}"/>
                  </a:ext>
                </a:extLst>
              </p:cNvPr>
              <p:cNvSpPr txBox="1"/>
              <p:nvPr/>
            </p:nvSpPr>
            <p:spPr>
              <a:xfrm>
                <a:off x="1959430" y="3329608"/>
                <a:ext cx="210834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6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\</m:t>
                      </m:r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6435CB-AD75-5245-A1D1-2C1B1595F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30" y="3329608"/>
                <a:ext cx="21083450" cy="923330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9B3DD19D-21DC-9D46-979C-9B5AE0618B73}"/>
              </a:ext>
            </a:extLst>
          </p:cNvPr>
          <p:cNvSpPr/>
          <p:nvPr/>
        </p:nvSpPr>
        <p:spPr>
          <a:xfrm>
            <a:off x="3757771" y="13084528"/>
            <a:ext cx="14266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Burda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Yuri, Roger Grosse, and Ruslan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Salakhutdinov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"Importance weighted autoencoders."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arXiv:1509.00519 (2015).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F855E-25FF-6F42-9599-322C7921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6236" y="2975579"/>
            <a:ext cx="9426177" cy="56133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95F8C2-F5FA-6D4A-89BC-AB723048F8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46"/>
          <a:stretch/>
        </p:blipFill>
        <p:spPr>
          <a:xfrm>
            <a:off x="1524000" y="2955466"/>
            <a:ext cx="13446063" cy="87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55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표현력있는</a:t>
            </a:r>
            <a:r>
              <a:rPr lang="en-US" altLang="ko-Kore-KR" b="1" dirty="0"/>
              <a:t> posterior</a:t>
            </a:r>
            <a:r>
              <a:rPr lang="en-US" altLang="ko-KR" b="1" dirty="0"/>
              <a:t>(</a:t>
            </a:r>
            <a:r>
              <a:rPr lang="ko-KR" altLang="en-US" b="1" dirty="0"/>
              <a:t>인코더</a:t>
            </a:r>
            <a:r>
              <a:rPr lang="en-US" altLang="ko-KR" b="1" dirty="0"/>
              <a:t>)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6A8BA-42F5-C74D-B7E9-58BFD36F4E06}"/>
                  </a:ext>
                </a:extLst>
              </p:cNvPr>
              <p:cNvSpPr txBox="1"/>
              <p:nvPr/>
            </p:nvSpPr>
            <p:spPr>
              <a:xfrm>
                <a:off x="1853051" y="3472538"/>
                <a:ext cx="20676309" cy="879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더 표현력있는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posterior q(</a:t>
                </a:r>
                <a:r>
                  <a:rPr kumimoji="1" lang="en-US" altLang="ko-Kore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z|x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잘 구해 나은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representation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구한다면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성능을 높일 수 있다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Symbol" pitchFamily="2" charset="2"/>
                  <a:buChar char="Þ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핵심적으로 필요한 부분은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360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𝑧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~ 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𝑞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𝑧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생성하는 계산이 효율적이어야 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Reparameterization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가능하여야 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i.e.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𝑧</m:t>
                    </m:r>
                    <m: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f</m:t>
                    </m:r>
                    <m: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𝜇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𝜎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p(</a:t>
                </a:r>
                <a:r>
                  <a:rPr kumimoji="1" lang="en-US" altLang="ko-Kore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z|x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여러가지 다른 형태로 표현력 있게 정의될 수 있음을 생각한다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(multi-modal model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해당하는 모델들 예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</a:t>
                </a: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Flow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 계열과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variational inference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개선한 모델들이 여기에 속할 수 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Normalizing Flow (2015), Hamiltonian Variational Inference (2015), Inverse Autoregressive Flow (2016), </a:t>
                </a:r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Variational Boosting (2016), Householder Flow (2017), Sylvester Normalizing Flows (2018)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6A8BA-42F5-C74D-B7E9-58BFD36F4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51" y="3472538"/>
                <a:ext cx="20676309" cy="8799397"/>
              </a:xfrm>
              <a:prstGeom prst="rect">
                <a:avLst/>
              </a:prstGeom>
              <a:blipFill>
                <a:blip r:embed="rId4"/>
                <a:stretch>
                  <a:fillRect l="-859" b="-10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426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표현력있는 </a:t>
            </a:r>
            <a:r>
              <a:rPr lang="en-US" altLang="ko-Kore-KR" b="1" dirty="0"/>
              <a:t>posterior</a:t>
            </a:r>
            <a:r>
              <a:rPr lang="en-US" altLang="ko-KR" b="1" dirty="0"/>
              <a:t>(</a:t>
            </a:r>
            <a:r>
              <a:rPr lang="ko-KR" altLang="en-US" b="1" dirty="0"/>
              <a:t>인코더</a:t>
            </a:r>
            <a:r>
              <a:rPr lang="en-US" altLang="ko-KR" b="1" dirty="0"/>
              <a:t>)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/>
              <a:t>IAF-VAE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3DD19D-21DC-9D46-979C-9B5AE0618B73}"/>
              </a:ext>
            </a:extLst>
          </p:cNvPr>
          <p:cNvSpPr/>
          <p:nvPr/>
        </p:nvSpPr>
        <p:spPr>
          <a:xfrm>
            <a:off x="3757771" y="13084528"/>
            <a:ext cx="14266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Durk P., et al. "Improved variational inference with inverse autoregressive flow." Advances in neural information processing systems 29 (2016): 4743-4751.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6A8BA-42F5-C74D-B7E9-58BFD36F4E06}"/>
              </a:ext>
            </a:extLst>
          </p:cNvPr>
          <p:cNvSpPr txBox="1"/>
          <p:nvPr/>
        </p:nvSpPr>
        <p:spPr>
          <a:xfrm>
            <a:off x="2062152" y="3297658"/>
            <a:ext cx="20258108" cy="84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가장 잘 어울리는 모델 중 하나는 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IAF-VAE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이다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A003BC-C251-6847-A801-88B6F3089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2" t="8097" r="3389" b="2918"/>
          <a:stretch/>
        </p:blipFill>
        <p:spPr>
          <a:xfrm>
            <a:off x="0" y="4273469"/>
            <a:ext cx="13404502" cy="46708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F52C8F-8911-7243-A5CB-E9781517F846}"/>
                  </a:ext>
                </a:extLst>
              </p:cNvPr>
              <p:cNvSpPr txBox="1"/>
              <p:nvPr/>
            </p:nvSpPr>
            <p:spPr>
              <a:xfrm>
                <a:off x="6008176" y="9829388"/>
                <a:ext cx="9333645" cy="2370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kumimoji="1" lang="en-US" altLang="ko-Kore-KR" sz="3200" i="1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ko-Kore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d>
                                <m:dPr>
                                  <m:ctrlPr>
                                    <a:rPr kumimoji="1" lang="en-US" altLang="ko-Kore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ore-KR" sz="32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ko-Kore-KR" sz="320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ko-Kore-KR" sz="32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ore-KR" sz="320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ore-KR" sz="3200" b="0" i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ore-KR" sz="320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1" lang="en-US" altLang="ko-Kore-KR" sz="3200" i="1" dirty="0">
                  <a:solidFill>
                    <a:srgbClr val="53585F"/>
                  </a:solidFill>
                  <a:latin typeface="Spoqa Han Sans Neo Bold" panose="020B0500000000000000" pitchFamily="34" charset="-128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F52C8F-8911-7243-A5CB-E9781517F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176" y="9829388"/>
                <a:ext cx="9333645" cy="2370072"/>
              </a:xfrm>
              <a:prstGeom prst="rect">
                <a:avLst/>
              </a:prstGeom>
              <a:blipFill>
                <a:blip r:embed="rId5"/>
                <a:stretch>
                  <a:fillRect l="-679" t="-25532" r="-679" b="-10266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72778117-CCAD-404B-91F1-6124C4E0E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7071" y="2984700"/>
            <a:ext cx="11315342" cy="58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00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표현력있는 </a:t>
            </a:r>
            <a:r>
              <a:rPr lang="en-US" altLang="ko-Kore-KR" b="1" dirty="0"/>
              <a:t>posterior</a:t>
            </a:r>
            <a:r>
              <a:rPr lang="en-US" altLang="ko-KR" b="1" dirty="0"/>
              <a:t>(</a:t>
            </a:r>
            <a:r>
              <a:rPr lang="ko-KR" altLang="en-US" b="1" dirty="0"/>
              <a:t>인코더</a:t>
            </a:r>
            <a:r>
              <a:rPr lang="en-US" altLang="ko-KR" b="1" dirty="0"/>
              <a:t>)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/>
              <a:t>Recap: auto-regressive flow vs inverse auto-regressive flow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3DD19D-21DC-9D46-979C-9B5AE0618B73}"/>
              </a:ext>
            </a:extLst>
          </p:cNvPr>
          <p:cNvSpPr/>
          <p:nvPr/>
        </p:nvSpPr>
        <p:spPr>
          <a:xfrm>
            <a:off x="3757771" y="13084528"/>
            <a:ext cx="14266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Durk P., et al. "Improved variational inference with inverse autoregressive flow." Advances in neural information processing systems 29 (2016): 4743-4751.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539BB-1575-D54F-9AB9-64C5F029A450}"/>
              </a:ext>
            </a:extLst>
          </p:cNvPr>
          <p:cNvSpPr txBox="1"/>
          <p:nvPr/>
        </p:nvSpPr>
        <p:spPr>
          <a:xfrm>
            <a:off x="2218538" y="3530175"/>
            <a:ext cx="18142337" cy="8051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Autoregressive flow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알려진 임의의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x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대하여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p(x)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evaluation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빠르다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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 속도가 빠르다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다만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생성 과정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(z  x)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sampling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속도가 느리다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(real-time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서비스에 부적합하다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Inverse autoregressive flow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알려진 임의의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x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대하여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p(x)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evaluation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느리다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즉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Maximum likelihood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의해 직접 학습하는 것이 느리다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빠른 샘플링 속도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(real-time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서비스에 적합하다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만약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x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샘플이라면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p(x)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evaluation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은 빠르다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22583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표현력있는 </a:t>
            </a:r>
            <a:r>
              <a:rPr lang="en-US" altLang="ko-Kore-KR" b="1" dirty="0"/>
              <a:t>posterior</a:t>
            </a:r>
            <a:r>
              <a:rPr lang="en-US" altLang="ko-KR" b="1" dirty="0"/>
              <a:t>(</a:t>
            </a:r>
            <a:r>
              <a:rPr lang="ko-KR" altLang="en-US" b="1" dirty="0"/>
              <a:t>인코더</a:t>
            </a:r>
            <a:r>
              <a:rPr lang="en-US" altLang="ko-KR" b="1" dirty="0"/>
              <a:t>)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/>
              <a:t>Recap: Inverse auto-regressive flow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3DD19D-21DC-9D46-979C-9B5AE0618B73}"/>
              </a:ext>
            </a:extLst>
          </p:cNvPr>
          <p:cNvSpPr/>
          <p:nvPr/>
        </p:nvSpPr>
        <p:spPr>
          <a:xfrm>
            <a:off x="3757771" y="13084528"/>
            <a:ext cx="14266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Durk P., et al. "Improved variational inference with inverse autoregressive flow." Advances in neural information processing systems 29 (2016): 4743-4751.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406CD1-23B5-6B44-8E1C-F1A567F5D38A}"/>
                  </a:ext>
                </a:extLst>
              </p:cNvPr>
              <p:cNvSpPr txBox="1"/>
              <p:nvPr/>
            </p:nvSpPr>
            <p:spPr>
              <a:xfrm>
                <a:off x="2218538" y="3714400"/>
                <a:ext cx="18142337" cy="8192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Autoregressive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역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(inverse)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역시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flow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inverse autoregressive flow (IAF)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고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  z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autoregressive model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“sampling”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방법과 같다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  x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autoregressive model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“log-likelihood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계산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”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과 같다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생성과정에서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IAF sampling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빠르다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  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32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 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 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 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;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Parallel </a:t>
                </a: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WaveNet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IAF-VAE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IAF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빠른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sampling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활용된다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406CD1-23B5-6B44-8E1C-F1A567F5D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538" y="3714400"/>
                <a:ext cx="18142337" cy="8192884"/>
              </a:xfrm>
              <a:prstGeom prst="rect">
                <a:avLst/>
              </a:prstGeom>
              <a:blipFill>
                <a:blip r:embed="rId4"/>
                <a:stretch>
                  <a:fillRect l="-1259" b="-20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4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잠재 변수 모델</a:t>
            </a:r>
            <a:r>
              <a:rPr lang="en-US" altLang="ko-KR" b="1" dirty="0"/>
              <a:t>(Latent Variable Models)</a:t>
            </a:r>
            <a:r>
              <a:rPr lang="ko-KR" altLang="en-US" b="1" dirty="0"/>
              <a:t>의 간단한 예</a:t>
            </a:r>
            <a:endParaRPr lang="en-US" altLang="ko-K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2091389" y="3658825"/>
                <a:ext cx="14147468" cy="903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샘플링이 베르누이 분포를 따른다면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…</m:t>
                          </m:r>
                          <m:sSub>
                            <m:sSub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~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𝛽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sSup>
                            <m:sSup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ko-KR" sz="28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…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~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𝐵𝑒𝑟𝑛𝑜𝑢𝑙𝑙𝑖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kumimoji="1" lang="en-US" altLang="ko-KR" sz="28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DNN</m:t>
                      </m:r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가진 모델을 학습한다면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…?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Maximum likelihood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쓴다고 해보면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…?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K=32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… z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2^32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경우의 수가 생긴다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(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너무 크기에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대응하는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찾기 어려워진다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8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,…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</m:t>
                          </m:r>
                        </m:sub>
                      </m:sSub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;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𝜙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sSup>
                            <m:sSup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𝜃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←</m:t>
                      </m:r>
                      <m:func>
                        <m:funcPr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8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28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(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𝑧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sz="28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28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28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ko-KR" sz="28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ko-KR" sz="28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𝑥</m:t>
                                              </m:r>
                                            </m:e>
                                            <m:e>
                                              <m:r>
                                                <a:rPr kumimoji="1" lang="en-US" altLang="ko-KR" sz="28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𝑝</m:t>
                                          </m:r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𝑧</m:t>
                                          </m:r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;</m:t>
                                          </m:r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𝜃</m:t>
                                          </m:r>
                                          <m:r>
                                            <a:rPr kumimoji="1" lang="en-US" altLang="ko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389" y="3658825"/>
                <a:ext cx="14147468" cy="9033883"/>
              </a:xfrm>
              <a:prstGeom prst="rect">
                <a:avLst/>
              </a:prstGeom>
              <a:blipFill>
                <a:blip r:embed="rId4"/>
                <a:stretch>
                  <a:fillRect l="-987" t="-4073" b="-221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2A63666-3C3B-6C4C-9FCC-3E6317BB368D}"/>
                  </a:ext>
                </a:extLst>
              </p:cNvPr>
              <p:cNvSpPr/>
              <p:nvPr/>
            </p:nvSpPr>
            <p:spPr>
              <a:xfrm>
                <a:off x="17790772" y="6809698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2A63666-3C3B-6C4C-9FCC-3E6317BB3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0772" y="6809698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FC4889B-E926-5140-9500-ADC4591117F2}"/>
                  </a:ext>
                </a:extLst>
              </p:cNvPr>
              <p:cNvSpPr/>
              <p:nvPr/>
            </p:nvSpPr>
            <p:spPr>
              <a:xfrm>
                <a:off x="17790772" y="4067899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FC4889B-E926-5140-9500-ADC459111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0772" y="4067899"/>
                <a:ext cx="1219200" cy="1219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0D2905-9CCE-1E41-AB94-E5C1E17D8E21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18400372" y="5287099"/>
            <a:ext cx="0" cy="152259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D5147EB-C7A1-A24C-AA2C-F29A6DA0A75C}"/>
                  </a:ext>
                </a:extLst>
              </p:cNvPr>
              <p:cNvSpPr/>
              <p:nvPr/>
            </p:nvSpPr>
            <p:spPr>
              <a:xfrm>
                <a:off x="18400372" y="5738433"/>
                <a:ext cx="1258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4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D5147EB-C7A1-A24C-AA2C-F29A6DA0A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372" y="5738433"/>
                <a:ext cx="1258806" cy="461665"/>
              </a:xfrm>
              <a:prstGeom prst="rect">
                <a:avLst/>
              </a:prstGeom>
              <a:blipFill>
                <a:blip r:embed="rId7"/>
                <a:stretch>
                  <a:fillRect r="-1000" b="-157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740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표현력있는 </a:t>
            </a:r>
            <a:r>
              <a:rPr lang="en-US" altLang="ko-Kore-KR" b="1" dirty="0"/>
              <a:t>posterior</a:t>
            </a:r>
            <a:r>
              <a:rPr lang="en-US" altLang="ko-KR" b="1" dirty="0"/>
              <a:t>(</a:t>
            </a:r>
            <a:r>
              <a:rPr lang="ko-KR" altLang="en-US" b="1" dirty="0"/>
              <a:t>인코더</a:t>
            </a:r>
            <a:r>
              <a:rPr lang="en-US" altLang="ko-KR" b="1" dirty="0"/>
              <a:t>)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/>
              <a:t>IAF-VAE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3DD19D-21DC-9D46-979C-9B5AE0618B73}"/>
              </a:ext>
            </a:extLst>
          </p:cNvPr>
          <p:cNvSpPr/>
          <p:nvPr/>
        </p:nvSpPr>
        <p:spPr>
          <a:xfrm>
            <a:off x="3757771" y="13084528"/>
            <a:ext cx="14266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Durk P., et al. "Improved variational inference with inverse autoregressive flow." Advances in neural information processing systems 29 (2016): 4743-4751.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E894AF-8ADB-154F-B308-946C0D286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72" t="8097" r="3390" b="34328"/>
          <a:stretch/>
        </p:blipFill>
        <p:spPr>
          <a:xfrm>
            <a:off x="15934923" y="2936463"/>
            <a:ext cx="8447490" cy="56905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D3AE4D-ADC3-0248-BAF9-586C807FF54A}"/>
                  </a:ext>
                </a:extLst>
              </p:cNvPr>
              <p:cNvSpPr txBox="1"/>
              <p:nvPr/>
            </p:nvSpPr>
            <p:spPr>
              <a:xfrm>
                <a:off x="2035278" y="3680145"/>
                <a:ext cx="16223225" cy="9067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kumimoji="1" lang="en-US" altLang="ko-Kore-KR" sz="3600" i="1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kumimoji="1" lang="en-US" altLang="ko-Kore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en-US" altLang="ko-Kore-KR" sz="36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ore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ko-Kore-KR" sz="36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36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ko-Kore-KR" sz="36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d>
                                <m:dPr>
                                  <m:ctrlPr>
                                    <a:rPr kumimoji="1" lang="en-US" altLang="ko-Kore-KR" sz="36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ore-KR" sz="36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kumimoji="1" lang="en-US" altLang="ko-Kore-KR" sz="36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ko-Kore-KR" sz="36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kumimoji="1" lang="en-US" altLang="ko-Kore-KR" sz="36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ore-KR" sz="3600" b="0" i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ko-Kore-KR" sz="360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ko-Kore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ko-Kore-KR" sz="360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ore-KR" sz="360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ore-KR" sz="3600" b="0" i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ore-KR" sz="360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ore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ko-Kore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ore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1" lang="en-US" altLang="ko-Kore-KR" sz="3600" b="0" i="1" dirty="0">
                  <a:solidFill>
                    <a:srgbClr val="53585F"/>
                  </a:solidFill>
                  <a:latin typeface="Spoqa Han Sans Neo Bold" panose="020B0500000000000000" pitchFamily="34" charset="-128"/>
                </a:endParaRPr>
              </a:p>
              <a:p>
                <a:pPr/>
                <a:endParaRPr kumimoji="1" lang="en-US" altLang="ko-Kore-KR" sz="3600" b="0" i="1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pPr/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IAF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단계로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36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는</m:t>
                    </m:r>
                    <m:r>
                      <a:rPr kumimoji="1" lang="ko-KR" altLang="en-US" sz="36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아래과정을 통해 표현력 있게 개선된다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/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𝐴𝑢𝑡𝑜𝑟𝑒𝑔𝑟𝑒𝑠𝑠𝑖𝑣𝑒𝑁𝑁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ore-KR" sz="3600" i="1" dirty="0">
                  <a:solidFill>
                    <a:srgbClr val="53585F"/>
                  </a:solidFill>
                  <a:latin typeface="Spoqa Han Sans Neo Bold" panose="020B0500000000000000" pitchFamily="34" charset="-128"/>
                </a:endParaRPr>
              </a:p>
              <a:p>
                <a:pPr/>
                <a:endParaRPr kumimoji="1" lang="en-US" altLang="ko-Kore-KR" sz="3600" dirty="0">
                  <a:solidFill>
                    <a:srgbClr val="53585F"/>
                  </a:solidFill>
                  <a:latin typeface="Spoqa Han Sans Neo Bold" panose="020B0500000000000000" pitchFamily="34" charset="-128"/>
                </a:endParaRPr>
              </a:p>
              <a:p>
                <a:pPr/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최초에는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+1, +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가깝게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(identity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가깝게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충분한 값의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positive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세팅한다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따라서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IAF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각 단계에 따라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z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약간만 업데이트되는 초기 동작이 발생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논문에서는 </a:t>
                </a: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AutoregressiveNN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 layer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MADE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모델로 구성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D3AE4D-ADC3-0248-BAF9-586C807F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278" y="3680145"/>
                <a:ext cx="16223225" cy="9067995"/>
              </a:xfrm>
              <a:prstGeom prst="rect">
                <a:avLst/>
              </a:prstGeom>
              <a:blipFill>
                <a:blip r:embed="rId5"/>
                <a:stretch>
                  <a:fillRect l="-1721" t="-7692" b="-18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46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표현력있는 </a:t>
            </a:r>
            <a:r>
              <a:rPr lang="en-US" altLang="ko-Kore-KR" b="1" dirty="0"/>
              <a:t>posterior</a:t>
            </a:r>
            <a:r>
              <a:rPr lang="en-US" altLang="ko-KR" b="1" dirty="0"/>
              <a:t>(</a:t>
            </a:r>
            <a:r>
              <a:rPr lang="ko-KR" altLang="en-US" b="1" dirty="0"/>
              <a:t>인코더</a:t>
            </a:r>
            <a:r>
              <a:rPr lang="en-US" altLang="ko-KR" b="1" dirty="0"/>
              <a:t>)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/>
              <a:t>IAF-VAE</a:t>
            </a:r>
            <a:r>
              <a:rPr lang="ko-Kore-KR" altLang="en-US" dirty="0"/>
              <a:t>의 결과</a:t>
            </a:r>
            <a:endParaRPr lang="en-US" altLang="ko-Kore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3DD19D-21DC-9D46-979C-9B5AE0618B73}"/>
              </a:ext>
            </a:extLst>
          </p:cNvPr>
          <p:cNvSpPr/>
          <p:nvPr/>
        </p:nvSpPr>
        <p:spPr>
          <a:xfrm>
            <a:off x="3757771" y="13084528"/>
            <a:ext cx="14266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Durk P., et al. "Improved variational inference with inverse autoregressive flow." Advances in neural information processing systems 29 (2016): 4743-4751.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2A76A4-3B52-224A-86A7-9CD699A7F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771" y="4268633"/>
            <a:ext cx="14410960" cy="7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6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표현력있는 </a:t>
            </a:r>
            <a:r>
              <a:rPr lang="en-US" altLang="ko-Kore-KR" b="1" dirty="0"/>
              <a:t>prior(</a:t>
            </a:r>
            <a:r>
              <a:rPr lang="ko-Kore-KR" altLang="en-US" b="1" dirty="0"/>
              <a:t>디코더</a:t>
            </a:r>
            <a:r>
              <a:rPr lang="en-US" altLang="ko-Kore-KR" b="1" dirty="0"/>
              <a:t>)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6A8BA-42F5-C74D-B7E9-58BFD36F4E06}"/>
                  </a:ext>
                </a:extLst>
              </p:cNvPr>
              <p:cNvSpPr txBox="1"/>
              <p:nvPr/>
            </p:nvSpPr>
            <p:spPr>
              <a:xfrm>
                <a:off x="2121145" y="3715767"/>
                <a:ext cx="20140121" cy="7312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더 표현력있는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prior p(z)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최적화 한다면 성능을 높일 수 있다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Symbol" pitchFamily="2" charset="2"/>
                  <a:buChar char="Þ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핵심적으로 필요한 부분은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360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𝑝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𝑧</m:t>
                    </m:r>
                    <m:r>
                      <a:rPr kumimoji="1" lang="en-US" altLang="ko-Kore-KR" sz="36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evaluate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하는 것이 효율적이어야 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𝑝</m:t>
                    </m:r>
                    <m:r>
                      <a:rPr kumimoji="1"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𝑧</m:t>
                    </m:r>
                    <m:r>
                      <a:rPr kumimoji="1"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여러가지 다른 형태로 표현력 있게 정의될 수 있음을 생각한다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(multi-modal model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è"/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해당하는 모델들 예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Variational Lossy Autoencoder a.k.a. VLAE (2016) – Autoregressive-Flow(AF) prior 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VQ-VAE (2017) – </a:t>
                </a: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PixelCNN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prior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6A8BA-42F5-C74D-B7E9-58BFD36F4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145" y="3715767"/>
                <a:ext cx="20140121" cy="7312836"/>
              </a:xfrm>
              <a:prstGeom prst="rect">
                <a:avLst/>
              </a:prstGeom>
              <a:blipFill>
                <a:blip r:embed="rId4"/>
                <a:stretch>
                  <a:fillRect l="-946" b="-17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732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표현력있는 </a:t>
            </a:r>
            <a:r>
              <a:rPr lang="en-US" altLang="ko-Kore-KR" b="1" dirty="0"/>
              <a:t>prior(</a:t>
            </a:r>
            <a:r>
              <a:rPr lang="ko-Kore-KR" altLang="en-US" b="1" dirty="0"/>
              <a:t>디코더</a:t>
            </a:r>
            <a:r>
              <a:rPr lang="en-US" altLang="ko-Kore-KR" b="1" dirty="0"/>
              <a:t>)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/>
              <a:t>Auto-regressive</a:t>
            </a:r>
            <a:r>
              <a:rPr lang="en-US" altLang="ko-KR" dirty="0"/>
              <a:t>(AF)</a:t>
            </a:r>
            <a:r>
              <a:rPr lang="en-US" altLang="ko-Kore-KR" dirty="0"/>
              <a:t> prior (in Variational Lossy Autoencoder)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6A8BA-42F5-C74D-B7E9-58BFD36F4E06}"/>
                  </a:ext>
                </a:extLst>
              </p:cNvPr>
              <p:cNvSpPr txBox="1"/>
              <p:nvPr/>
            </p:nvSpPr>
            <p:spPr>
              <a:xfrm>
                <a:off x="2463892" y="3957479"/>
                <a:ext cx="20140121" cy="7776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AF prior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IAF posterior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두는 것과 같다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(flow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성질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AF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약간의 연속적인 노이즈 소스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𝜖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latent code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넣어진다면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𝑧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𝑓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𝜖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표현될 수 있을 것이다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noise source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pdf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𝑢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𝜖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𝑢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𝜖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func>
                        <m:func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func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</m:e>
                      </m:func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 것이다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(Recall: flow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목적 함수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𝑝</m:t>
                    </m:r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</m:t>
                    </m:r>
                    <m:func>
                      <m:func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36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  <a:sym typeface="Wingdings" pitchFamily="2" charset="2"/>
                          </a:rPr>
                          <m:t>det</m:t>
                        </m:r>
                      </m:fName>
                      <m:e>
                        <m:f>
                          <m:f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(</m:t>
                            </m:r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𝜕</m:t>
                            </m:r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6A8BA-42F5-C74D-B7E9-58BFD36F4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892" y="3957479"/>
                <a:ext cx="20140121" cy="7776103"/>
              </a:xfrm>
              <a:prstGeom prst="rect">
                <a:avLst/>
              </a:prstGeom>
              <a:blipFill>
                <a:blip r:embed="rId4"/>
                <a:stretch>
                  <a:fillRect l="-882" b="-4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A3AE70AA-711D-6142-B22E-AE9E38F0566C}"/>
              </a:ext>
            </a:extLst>
          </p:cNvPr>
          <p:cNvSpPr/>
          <p:nvPr/>
        </p:nvSpPr>
        <p:spPr>
          <a:xfrm>
            <a:off x="4800051" y="12796755"/>
            <a:ext cx="12417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Chen, Xi, et al. "Variational lossy autoencoder." 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arXiv:1611.02731 (2016).</a:t>
            </a:r>
            <a:endParaRPr lang="ko-Kore-KR" altLang="en-US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6653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표현력있는 </a:t>
            </a:r>
            <a:r>
              <a:rPr lang="en-US" altLang="ko-Kore-KR" b="1" dirty="0"/>
              <a:t>prior(</a:t>
            </a:r>
            <a:r>
              <a:rPr lang="ko-Kore-KR" altLang="en-US" b="1" dirty="0"/>
              <a:t>디코더</a:t>
            </a:r>
            <a:r>
              <a:rPr lang="en-US" altLang="ko-Kore-KR" b="1" dirty="0"/>
              <a:t>)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/>
              <a:t>Auto-regressive</a:t>
            </a:r>
            <a:r>
              <a:rPr lang="en-US" altLang="ko-KR" dirty="0"/>
              <a:t>(AF)</a:t>
            </a:r>
            <a:r>
              <a:rPr lang="en-US" altLang="ko-Kore-KR" dirty="0"/>
              <a:t> prior (in Variational Lossy Autoencoder)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6A8BA-42F5-C74D-B7E9-58BFD36F4E06}"/>
                  </a:ext>
                </a:extLst>
              </p:cNvPr>
              <p:cNvSpPr txBox="1"/>
              <p:nvPr/>
            </p:nvSpPr>
            <p:spPr>
              <a:xfrm>
                <a:off x="2121145" y="3331499"/>
                <a:ext cx="20140121" cy="815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ore-KR" sz="36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𝑧</m:t>
                    </m:r>
                    <m:r>
                      <a:rPr kumimoji="1" lang="en-US" altLang="ko-Kore-KR" sz="36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kumimoji="1" lang="en-US" altLang="ko-Kore-KR" sz="36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𝜖</m:t>
                        </m:r>
                      </m:e>
                    </m:d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func>
                      <m:func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ore-KR" sz="36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e>
                    </m:func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ore-KR" sz="36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𝑢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𝜖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e>
                    </m:func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+</m:t>
                    </m:r>
                    <m:func>
                      <m:func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36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|</m:t>
                        </m:r>
                        <m:func>
                          <m:func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sz="36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  <a:sym typeface="Wingdings" pitchFamily="2" charset="2"/>
                              </a:rPr>
                              <m:t>det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𝑑</m:t>
                                </m:r>
                                <m: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𝜖</m:t>
                                </m:r>
                              </m:num>
                              <m:den>
                                <m:r>
                                  <a:rPr kumimoji="1"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𝑑𝑧</m:t>
                                </m:r>
                              </m:den>
                            </m:f>
                          </m:e>
                        </m:func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|</m:t>
                        </m:r>
                      </m:e>
                    </m:func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이므로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VLB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 다음과 같이 표현될 수 있을 것이다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𝑉𝐿𝐵</m:t>
                      </m:r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𝐿</m:t>
                      </m:r>
                      <m:d>
                        <m:d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;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</m:d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𝑞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𝜖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𝑓</m:t>
                                  </m:r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𝜖</m:t>
                                  </m:r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𝑢</m:t>
                              </m:r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𝜖</m:t>
                              </m:r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func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|</m:t>
                              </m:r>
                              <m:func>
                                <m:funcPr>
                                  <m:ctrlP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det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</m:t>
                                      </m:r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𝜖</m:t>
                                      </m:r>
                                    </m:num>
                                    <m:den>
                                      <m:r>
                                        <a:rPr kumimoji="1"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𝑑𝑧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|</m:t>
                              </m:r>
                            </m:e>
                          </m:func>
                          <m:r>
                            <a:rPr kumimoji="1" lang="en-US" altLang="ko-Kore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𝜖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𝑓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(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𝜖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𝑢</m:t>
                              </m:r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𝜖</m:t>
                              </m:r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func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−(</m:t>
                          </m:r>
                          <m:func>
                            <m:funcPr>
                              <m:ctrlPr>
                                <a:rPr kumimoji="1" lang="en-US" altLang="ko-Kore-KR" sz="36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ore-KR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|</m:t>
                              </m:r>
                              <m:func>
                                <m:funcPr>
                                  <m:ctrlPr>
                                    <a:rPr kumimoji="1" lang="en-US" altLang="ko-KR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det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ko-KR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R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</m:t>
                                      </m:r>
                                      <m:r>
                                        <a:rPr kumimoji="1" lang="en-US" altLang="ko-KR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𝜖</m:t>
                                      </m:r>
                                    </m:num>
                                    <m:den>
                                      <m:r>
                                        <a:rPr kumimoji="1" lang="en-US" altLang="ko-KR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𝑑𝑧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kumimoji="1" lang="en-US" altLang="ko-KR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|</m:t>
                              </m:r>
                            </m:e>
                          </m:func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br>
                  <a:rPr kumimoji="1" lang="en-US" altLang="ko-Kore-KR" sz="360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  <a:sym typeface="Wingdings" pitchFamily="2" charset="2"/>
                  </a:rPr>
                </a:b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위의 식을 최적화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여기서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ore-KR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ore-KR" sz="3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kumimoji="1" lang="en-US" altLang="ko-Kore-KR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ko-Kore-KR" sz="3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ore-KR" sz="3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𝑧</m:t>
                            </m:r>
                          </m:e>
                          <m:e>
                            <m:r>
                              <a:rPr kumimoji="1" lang="en-US" altLang="ko-Kore-KR" sz="3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1" lang="en-US" altLang="ko-Kore-KR" sz="3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−</m:t>
                    </m:r>
                    <m:func>
                      <m:funcPr>
                        <m:ctrlPr>
                          <a:rPr kumimoji="1" lang="en-US" altLang="ko-KR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3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|</m:t>
                        </m:r>
                        <m:func>
                          <m:funcPr>
                            <m:ctrlPr>
                              <a:rPr kumimoji="1" lang="en-US" altLang="ko-KR" sz="3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sz="36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  <a:sym typeface="Wingdings" pitchFamily="2" charset="2"/>
                              </a:rPr>
                              <m:t>det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ko-KR" sz="3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3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𝑑</m:t>
                                </m:r>
                                <m:r>
                                  <a:rPr kumimoji="1" lang="en-US" altLang="ko-KR" sz="3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𝜖</m:t>
                                </m:r>
                              </m:num>
                              <m:den>
                                <m:r>
                                  <a:rPr kumimoji="1" lang="en-US" altLang="ko-KR" sz="3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𝑑𝑧</m:t>
                                </m:r>
                              </m:den>
                            </m:f>
                          </m:e>
                        </m:func>
                        <m:r>
                          <a:rPr kumimoji="1" lang="en-US" altLang="ko-KR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|</m:t>
                        </m:r>
                      </m:e>
                    </m:func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IAF posterior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6A8BA-42F5-C74D-B7E9-58BFD36F4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145" y="3331499"/>
                <a:ext cx="20140121" cy="8159413"/>
              </a:xfrm>
              <a:prstGeom prst="rect">
                <a:avLst/>
              </a:prstGeom>
              <a:blipFill>
                <a:blip r:embed="rId4"/>
                <a:stretch>
                  <a:fillRect l="-946" b="-6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A3AE70AA-711D-6142-B22E-AE9E38F0566C}"/>
              </a:ext>
            </a:extLst>
          </p:cNvPr>
          <p:cNvSpPr/>
          <p:nvPr/>
        </p:nvSpPr>
        <p:spPr>
          <a:xfrm>
            <a:off x="4800051" y="12796755"/>
            <a:ext cx="12417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Chen, Xi, et al. "Variational lossy autoencoder." 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arXiv:1611.02731 (2016).</a:t>
            </a:r>
            <a:endParaRPr lang="ko-Kore-KR" altLang="en-US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7544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표현력있는 </a:t>
            </a:r>
            <a:r>
              <a:rPr lang="en-US" altLang="ko-Kore-KR" b="1" dirty="0"/>
              <a:t>prior(</a:t>
            </a:r>
            <a:r>
              <a:rPr lang="ko-Kore-KR" altLang="en-US" b="1" dirty="0"/>
              <a:t>디코더</a:t>
            </a:r>
            <a:r>
              <a:rPr lang="en-US" altLang="ko-Kore-KR" b="1" dirty="0"/>
              <a:t>)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/>
              <a:t>Auto-regressive</a:t>
            </a:r>
            <a:r>
              <a:rPr lang="en-US" altLang="ko-KR" dirty="0"/>
              <a:t>(AF)</a:t>
            </a:r>
            <a:r>
              <a:rPr lang="en-US" altLang="ko-Kore-KR" dirty="0"/>
              <a:t> prior (in Variational Lossy Autoencoder)</a:t>
            </a:r>
            <a:r>
              <a:rPr lang="ko-Kore-KR" altLang="en-US" dirty="0"/>
              <a:t>의 결과</a:t>
            </a:r>
            <a:endParaRPr lang="en-US" altLang="ko-Kore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AE70AA-711D-6142-B22E-AE9E38F0566C}"/>
              </a:ext>
            </a:extLst>
          </p:cNvPr>
          <p:cNvSpPr/>
          <p:nvPr/>
        </p:nvSpPr>
        <p:spPr>
          <a:xfrm>
            <a:off x="4800051" y="12796755"/>
            <a:ext cx="12417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Chen, Xi, et al. "Variational lossy autoencoder." 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arXiv:1611.02731 (2016).</a:t>
            </a:r>
            <a:endParaRPr lang="ko-Kore-KR" altLang="en-US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4B7EF7-9878-7B42-B7E3-6C979F127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434" y="4757788"/>
            <a:ext cx="14145251" cy="645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27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약한 </a:t>
            </a:r>
            <a:r>
              <a:rPr lang="en-US" altLang="ko-Kore-KR" b="1" dirty="0"/>
              <a:t>decoder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만약 </a:t>
            </a:r>
            <a:r>
              <a:rPr lang="en-US" altLang="ko-Kore-KR" dirty="0"/>
              <a:t>decoder</a:t>
            </a:r>
            <a:r>
              <a:rPr lang="ko-Kore-KR" altLang="en-US" dirty="0"/>
              <a:t>가 </a:t>
            </a:r>
            <a:r>
              <a:rPr lang="en-US" altLang="ko-Kore-KR" dirty="0"/>
              <a:t>prediction</a:t>
            </a:r>
            <a:r>
              <a:rPr lang="ko-Kore-KR" altLang="en-US" dirty="0"/>
              <a:t>을 너무 잘 한다면</a:t>
            </a:r>
            <a:r>
              <a:rPr lang="en-US" altLang="ko-Kore-KR" dirty="0"/>
              <a:t>(powerful</a:t>
            </a:r>
            <a:r>
              <a:rPr lang="ko-Kore-KR" altLang="en-US" dirty="0"/>
              <a:t>하다면</a:t>
            </a:r>
            <a:r>
              <a:rPr lang="en-US" altLang="ko-Kore-KR" dirty="0"/>
              <a:t>)</a:t>
            </a:r>
            <a:r>
              <a:rPr lang="ko-Kore-KR" altLang="en-US" dirty="0"/>
              <a:t> 어떨까</a:t>
            </a:r>
            <a:r>
              <a:rPr lang="en-US" altLang="ko-Kore-KR" dirty="0"/>
              <a:t>? 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CC64DA2-2D6B-7C47-9426-1770FB5BF281}"/>
                  </a:ext>
                </a:extLst>
              </p:cNvPr>
              <p:cNvSpPr/>
              <p:nvPr/>
            </p:nvSpPr>
            <p:spPr>
              <a:xfrm>
                <a:off x="2121074" y="3129224"/>
                <a:ext cx="20018201" cy="104765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VLB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최대가 되는 지점을 찾을 것이다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ore-KR" sz="36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60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VLB</m:t>
                          </m:r>
                        </m:e>
                      </m:d>
                      <m:r>
                        <a:rPr kumimoji="1" lang="en-US" altLang="ko-Kore-KR" sz="36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≤</m:t>
                      </m:r>
                      <m:sSub>
                        <m:sSubPr>
                          <m:ctrlPr>
                            <a:rPr kumimoji="1" lang="en-US" altLang="ko-Kore-KR" sz="360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ore-KR" sz="36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60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ore-KR" sz="36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𝑙𝑜𝑔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ore-KR" sz="36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ore-KR" sz="36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ore-KR" sz="36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≤</m:t>
                      </m:r>
                      <m:sSub>
                        <m:sSubPr>
                          <m:ctrlPr>
                            <a:rPr kumimoji="1" lang="en-US" altLang="ko-Kore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𝑑𝑎𝑡𝑎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𝑙𝑜𝑔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𝑝</m:t>
                    </m:r>
                    <m:d>
                      <m:dPr>
                        <m:ctrlP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e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</m:d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𝑑𝑎𝑡𝑎</m:t>
                        </m:r>
                      </m:sub>
                    </m:sSub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라면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(decoder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powerful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)..?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ore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ore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VLB</m:t>
                          </m:r>
                        </m:e>
                      </m:d>
                      <m:r>
                        <a:rPr kumimoji="1" lang="en-US" altLang="ko-Kore-KR" sz="36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𝑞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|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ore-KR" sz="36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func>
                        <m:func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sub>
                      </m:sSub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func>
                        <m:func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𝑞</m:t>
                      </m:r>
                      <m:d>
                        <m:d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𝑧</m:t>
                          </m:r>
                        </m:e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||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𝑝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𝑧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)]</m:t>
                      </m:r>
                    </m:oMath>
                  </m:oMathPara>
                </a14:m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:br>
                  <a:rPr kumimoji="1" lang="en-US" altLang="ko-Kore-KR" sz="360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  <a:sym typeface="Wingdings" pitchFamily="2" charset="2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ore-KR" sz="36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𝑞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|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(posterior; encoder)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𝑝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</m:d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→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𝑧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학습되게 될 것이고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VLB penalty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𝐾𝐿</m:t>
                        </m:r>
                      </m:sub>
                    </m:sSub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𝑞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||</m:t>
                    </m:r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𝑝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</m:d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보통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0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보다 큰 값을 갖는게 일반적이다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따라서 본 목적함수를 통해 어떠한 정보를 얻을 수 없을 것이다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marL="1485787" lvl="2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이를</a:t>
                </a:r>
                <a:r>
                  <a:rPr lang="en-US" altLang="ko-KR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“ignoring latent code” </a:t>
                </a:r>
                <a:r>
                  <a:rPr lang="ko-KR" altLang="en-US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문제라고 불린다</a:t>
                </a:r>
                <a:r>
                  <a:rPr lang="en-US" altLang="ko-KR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485787" lvl="2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특히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AR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모델과 같이 강한 </a:t>
                </a:r>
                <a:r>
                  <a:rPr lang="ko-KR" altLang="en-US" sz="4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디코더일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때 자주 일어난다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CC64DA2-2D6B-7C47-9426-1770FB5BF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74" y="3129224"/>
                <a:ext cx="20018201" cy="10476586"/>
              </a:xfrm>
              <a:prstGeom prst="rect">
                <a:avLst/>
              </a:prstGeom>
              <a:blipFill>
                <a:blip r:embed="rId4"/>
                <a:stretch>
                  <a:fillRect l="-951" b="-157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54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약한 </a:t>
            </a:r>
            <a:r>
              <a:rPr lang="en-US" altLang="ko-Kore-KR" b="1" dirty="0"/>
              <a:t>decoder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CC64DA2-2D6B-7C47-9426-1770FB5BF281}"/>
                  </a:ext>
                </a:extLst>
              </p:cNvPr>
              <p:cNvSpPr/>
              <p:nvPr/>
            </p:nvSpPr>
            <p:spPr>
              <a:xfrm>
                <a:off x="2035276" y="3593006"/>
                <a:ext cx="17860861" cy="9299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Model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자체를 약하게 만드는 방법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Dropout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autoregressive condition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넣는 방법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Bowman, Samuel R., et al. LSTM-VAE (2015).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PixelCNN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receptive field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제한하여 쓰는 방법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Chen, Xi, et al. "Variational lossy autoencoder." </a:t>
                </a:r>
                <a:r>
                  <a:rPr kumimoji="1" lang="en-US" altLang="ko-Kore-KR" sz="24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arXiv</a:t>
                </a:r>
                <a:r>
                  <a:rPr kumimoji="1" lang="en-US" altLang="ko-Kore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preprint arXiv:1611.02731 (2016).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𝐾𝐿</m:t>
                        </m:r>
                      </m:sub>
                    </m:sSub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𝑞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</m:t>
                    </m:r>
                    <m:d>
                      <m:dPr>
                        <m:begChr m:val="|"/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𝑐</m:t>
                    </m:r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으로 일정한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bit rate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갖게 조정하는 방법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Guu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Kelvin, et al. "Generating sentences by editing prototypes." Transactions of the Association for Computational Linguistics 6 (2018): 437-450.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Xu, 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Jiacheng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and Greg Durrett. "Spherical latent spaces for stable variational autoencoders." 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arXiv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preprint arXiv:1808.10805 (2018)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Davidson, Tim R., et al. "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Hyperspherical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variational auto-encoders." 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arXiv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preprint arXiv:1804.00891 (2018).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𝐾𝐿</m:t>
                        </m:r>
                      </m:sub>
                    </m:sSub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𝑞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</m:t>
                    </m:r>
                    <m:d>
                      <m:dPr>
                        <m:begChr m:val="|"/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≥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𝛿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으로 최소의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bit rate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갖게 조정하는 방법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4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Razavi</a:t>
                </a:r>
                <a:r>
                  <a:rPr kumimoji="1" lang="en-US" altLang="ko-Kore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Ali, Aaron van den Oord, and Oriol </a:t>
                </a:r>
                <a:r>
                  <a:rPr kumimoji="1" lang="en-US" altLang="ko-Kore-KR" sz="24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Vinyals</a:t>
                </a:r>
                <a:r>
                  <a:rPr kumimoji="1" lang="en-US" altLang="ko-Kore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"Generating diverse high-fidelity images with vq-vae-2." Advances in neural information processing systems. 2019.</a:t>
                </a:r>
                <a:endParaRPr kumimoji="1"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CC64DA2-2D6B-7C47-9426-1770FB5BF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276" y="3593006"/>
                <a:ext cx="17860861" cy="9299790"/>
              </a:xfrm>
              <a:prstGeom prst="rect">
                <a:avLst/>
              </a:prstGeom>
              <a:blipFill>
                <a:blip r:embed="rId4"/>
                <a:stretch>
                  <a:fillRect l="-1066" r="-640" b="-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633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더 약한 </a:t>
            </a:r>
            <a:r>
              <a:rPr lang="en-US" altLang="ko-Kore-KR" b="1" dirty="0"/>
              <a:t>decoder</a:t>
            </a:r>
            <a:r>
              <a:rPr lang="ko-Kore-KR" altLang="en-US" b="1" dirty="0"/>
              <a:t>를 고른다</a:t>
            </a:r>
            <a:r>
              <a:rPr lang="en-US" altLang="ko-Kore-KR" b="1" dirty="0"/>
              <a:t>!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CC64DA2-2D6B-7C47-9426-1770FB5BF281}"/>
                  </a:ext>
                </a:extLst>
              </p:cNvPr>
              <p:cNvSpPr/>
              <p:nvPr/>
            </p:nvSpPr>
            <p:spPr>
              <a:xfrm>
                <a:off x="2453475" y="3290166"/>
                <a:ext cx="17442663" cy="84628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Training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중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dynamic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조절하는 방법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𝐾𝐿</m:t>
                        </m:r>
                      </m:sub>
                    </m:sSub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𝑞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|</m:t>
                    </m:r>
                    <m:d>
                      <m:dPr>
                        <m:begChr m:val="|"/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Warmup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시키는 방법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Bowman, Samuel R., et al. "Generating sentences from a continuous space." 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arXiv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preprint arXiv:1511.06349 (2015).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Yang, 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Zichao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et al. "Improved variational autoencoders for text modeling using dilated convolutions." International conference on machine learning. PMLR, 2017.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Kim, 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Hyunjik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and Andriy 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Mnih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"Disentangling by 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factorising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." International Conference on Machine Learning. PMLR, 2018.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Gulrajani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Ishaan, et al. "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Pixelvae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A latent variable model for natural images." 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arXiv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preprint arXiv:1611.05013 (2016).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Free-bits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기법을 활용한 방법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Kingma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Durk P., et al. "Improved variational inference with inverse autoregressive flow." Advances in neural information processing systems 29 (2016): 4743-4751.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Chen, Xi, et al. "Variational lossy autoencoder." 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arXiv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preprint arXiv:1611.02731 (2016).</a:t>
                </a:r>
                <a:endParaRPr kumimoji="1" lang="en-US" altLang="ko-Kore-KR" sz="2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Training update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𝑞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𝑧</m:t>
                        </m:r>
                      </m:e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더 주는 방법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He, 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Junxian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et al. "Lagging inference networks and posterior collapse in variational autoencoders." </a:t>
                </a:r>
                <a:r>
                  <a:rPr kumimoji="1" lang="en-US" altLang="ko-Kore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arXiv</a:t>
                </a:r>
                <a:r>
                  <a:rPr kumimoji="1" lang="en-US" altLang="ko-Kore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preprint arXiv:1901.05534 (2019).</a:t>
                </a: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CC64DA2-2D6B-7C47-9426-1770FB5BF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475" y="3290166"/>
                <a:ext cx="17442663" cy="8462894"/>
              </a:xfrm>
              <a:prstGeom prst="rect">
                <a:avLst/>
              </a:prstGeom>
              <a:blipFill>
                <a:blip r:embed="rId4"/>
                <a:stretch>
                  <a:fillRect l="-1018" r="-727" b="-1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516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Latent variable model</a:t>
            </a:r>
            <a:r>
              <a:rPr lang="ko-Kore-KR" altLang="en-US" b="1" dirty="0"/>
              <a:t>을 계층적으로 만드는 방법</a:t>
            </a:r>
            <a:endParaRPr lang="en-US" altLang="ko-Kore-KR" b="1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6425954B-BA2E-4044-B261-63C8EAEB4909}"/>
                  </a:ext>
                </a:extLst>
              </p:cNvPr>
              <p:cNvSpPr/>
              <p:nvPr/>
            </p:nvSpPr>
            <p:spPr>
              <a:xfrm>
                <a:off x="2880199" y="10456141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6425954B-BA2E-4044-B261-63C8EAEB4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99" y="10456141"/>
                <a:ext cx="1219200" cy="1219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FB25C50-B869-F944-AFCD-3331759DB4A2}"/>
                  </a:ext>
                </a:extLst>
              </p:cNvPr>
              <p:cNvSpPr/>
              <p:nvPr/>
            </p:nvSpPr>
            <p:spPr>
              <a:xfrm>
                <a:off x="2880199" y="8473332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FB25C50-B869-F944-AFCD-3331759DB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99" y="8473332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 l="-3030"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8B0D12-1864-AF4A-96D1-2E4E4296745F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3489799" y="9692532"/>
            <a:ext cx="0" cy="76360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62DF771-E4DE-564D-96F7-6C6EC5B78380}"/>
                  </a:ext>
                </a:extLst>
              </p:cNvPr>
              <p:cNvSpPr/>
              <p:nvPr/>
            </p:nvSpPr>
            <p:spPr>
              <a:xfrm>
                <a:off x="2880199" y="6490523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62DF771-E4DE-564D-96F7-6C6EC5B78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99" y="6490523"/>
                <a:ext cx="1219200" cy="1219200"/>
              </a:xfrm>
              <a:prstGeom prst="ellipse">
                <a:avLst/>
              </a:prstGeom>
              <a:blipFill>
                <a:blip r:embed="rId6"/>
                <a:stretch>
                  <a:fillRect l="-3030"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4A1631A-3EE1-F744-8C9A-88991BB96228}"/>
              </a:ext>
            </a:extLst>
          </p:cNvPr>
          <p:cNvCxnSpPr>
            <a:cxnSpLocks/>
            <a:stCxn id="22" idx="4"/>
            <a:endCxn id="15" idx="0"/>
          </p:cNvCxnSpPr>
          <p:nvPr/>
        </p:nvCxnSpPr>
        <p:spPr>
          <a:xfrm>
            <a:off x="3489799" y="7709723"/>
            <a:ext cx="0" cy="76360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E0E78BA-AAC4-E642-A0C4-33A57FA4F09C}"/>
                  </a:ext>
                </a:extLst>
              </p:cNvPr>
              <p:cNvSpPr/>
              <p:nvPr/>
            </p:nvSpPr>
            <p:spPr>
              <a:xfrm>
                <a:off x="2880199" y="4522462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E0E78BA-AAC4-E642-A0C4-33A57FA4F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99" y="4522462"/>
                <a:ext cx="1219200" cy="1219200"/>
              </a:xfrm>
              <a:prstGeom prst="ellipse">
                <a:avLst/>
              </a:prstGeom>
              <a:blipFill>
                <a:blip r:embed="rId7"/>
                <a:stretch>
                  <a:fillRect l="-3030"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26EB3BD-9DB7-8844-8CFC-5E88EB359058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3489799" y="5741662"/>
            <a:ext cx="0" cy="76360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구부러진 연결선[U] 30">
            <a:extLst>
              <a:ext uri="{FF2B5EF4-FFF2-40B4-BE49-F238E27FC236}">
                <a16:creationId xmlns:a16="http://schemas.microsoft.com/office/drawing/2014/main" id="{98C48C9D-85C6-AB4F-8D8F-8C5552C29D5A}"/>
              </a:ext>
            </a:extLst>
          </p:cNvPr>
          <p:cNvCxnSpPr>
            <a:cxnSpLocks/>
            <a:stCxn id="22" idx="6"/>
            <a:endCxn id="14" idx="7"/>
          </p:cNvCxnSpPr>
          <p:nvPr/>
        </p:nvCxnSpPr>
        <p:spPr>
          <a:xfrm flipH="1">
            <a:off x="3920851" y="7100123"/>
            <a:ext cx="178548" cy="3534566"/>
          </a:xfrm>
          <a:prstGeom prst="curvedConnector4">
            <a:avLst>
              <a:gd name="adj1" fmla="val -246218"/>
              <a:gd name="adj2" fmla="val 90442"/>
            </a:avLst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675CFECE-F116-764F-BB6E-F87D7F9A0740}"/>
              </a:ext>
            </a:extLst>
          </p:cNvPr>
          <p:cNvCxnSpPr>
            <a:cxnSpLocks/>
            <a:stCxn id="27" idx="6"/>
            <a:endCxn id="14" idx="7"/>
          </p:cNvCxnSpPr>
          <p:nvPr/>
        </p:nvCxnSpPr>
        <p:spPr>
          <a:xfrm flipH="1">
            <a:off x="3920851" y="5132062"/>
            <a:ext cx="178548" cy="5502627"/>
          </a:xfrm>
          <a:prstGeom prst="curvedConnector4">
            <a:avLst>
              <a:gd name="adj1" fmla="val -128033"/>
              <a:gd name="adj2" fmla="val 93543"/>
            </a:avLst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구부러진 연결선[U] 56">
            <a:extLst>
              <a:ext uri="{FF2B5EF4-FFF2-40B4-BE49-F238E27FC236}">
                <a16:creationId xmlns:a16="http://schemas.microsoft.com/office/drawing/2014/main" id="{44ED1560-3F33-A34D-B356-D9E567B1B1B2}"/>
              </a:ext>
            </a:extLst>
          </p:cNvPr>
          <p:cNvCxnSpPr>
            <a:cxnSpLocks/>
            <a:stCxn id="27" idx="2"/>
            <a:endCxn id="15" idx="1"/>
          </p:cNvCxnSpPr>
          <p:nvPr/>
        </p:nvCxnSpPr>
        <p:spPr>
          <a:xfrm rot="10800000" flipH="1" flipV="1">
            <a:off x="2880199" y="5132062"/>
            <a:ext cx="178548" cy="3519818"/>
          </a:xfrm>
          <a:prstGeom prst="curvedConnector4">
            <a:avLst>
              <a:gd name="adj1" fmla="val -128033"/>
              <a:gd name="adj2" fmla="val 80903"/>
            </a:avLst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DEB66C9-7583-9E4A-AC08-9C5BD15F72B7}"/>
                  </a:ext>
                </a:extLst>
              </p:cNvPr>
              <p:cNvSpPr/>
              <p:nvPr/>
            </p:nvSpPr>
            <p:spPr>
              <a:xfrm>
                <a:off x="6398781" y="3789868"/>
                <a:ext cx="12887758" cy="7444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kumimoji="1"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p</m:t>
                      </m:r>
                      <m:d>
                        <m:dPr>
                          <m:ctrlPr>
                            <a:rPr kumimoji="1" lang="en-US" altLang="ko-KR" sz="400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x</m:t>
                          </m:r>
                          <m:r>
                            <a:rPr kumimoji="1" lang="en-US" altLang="ko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1" lang="en-US" altLang="ko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z</m:t>
                          </m:r>
                        </m:e>
                      </m:d>
                      <m: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p</m:t>
                      </m:r>
                      <m:d>
                        <m:dPr>
                          <m:ctrlPr>
                            <a:rPr kumimoji="1" lang="en-US" altLang="ko-KR" sz="400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x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kumimoji="1" lang="en-US" altLang="ko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z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p</m:t>
                      </m:r>
                      <m: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z</m:t>
                      </m:r>
                      <m: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계층적일 때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예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Autoregressive model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과 같이 정의</a:t>
                </a:r>
                <a:endParaRPr kumimoji="1" lang="en-US" altLang="ko-KR" sz="4000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생성 경로</a:t>
                </a:r>
                <a:endParaRPr kumimoji="1"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p</m:t>
                      </m:r>
                      <m:d>
                        <m:dPr>
                          <m:ctrlPr>
                            <a:rPr kumimoji="1" lang="en-US" altLang="ko-KR" sz="40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x</m:t>
                          </m:r>
                          <m:r>
                            <a:rPr kumimoji="1" lang="en-US" altLang="ko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400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1: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p</m:t>
                      </m:r>
                      <m:d>
                        <m:dPr>
                          <m:ctrlPr>
                            <a:rPr kumimoji="1" lang="en-US" altLang="ko-KR" sz="400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x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sz="400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1: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kumimoji="1" lang="en-US" altLang="ko-KR" sz="400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sz="400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i</m:t>
                              </m:r>
                              <m: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</m:t>
                              </m:r>
                              <m: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p</m:t>
                              </m:r>
                              <m: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400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40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40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kumimoji="1" lang="en-US" altLang="ko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ko-KR" sz="400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40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40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i</m:t>
                                  </m:r>
                                  <m:r>
                                    <a:rPr kumimoji="1" lang="en-US" altLang="ko-KR" sz="40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+1: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ko-KR" sz="40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m:rPr>
                          <m:sty m:val="p"/>
                        </m:rP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p</m:t>
                      </m:r>
                      <m: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400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</m:t>
                          </m:r>
                        </m:sub>
                      </m:sSub>
                      <m:r>
                        <a:rPr kumimoji="1" lang="en-US" altLang="ko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Variational Lower bound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ore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:</m:t>
                              </m:r>
                              <m: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  <m: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~</m:t>
                              </m:r>
                              <m: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1:</m:t>
                                      </m:r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ore-KR" sz="40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ore-KR" sz="40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40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40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ko-Kore-KR" sz="40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1:</m:t>
                                      </m:r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|</m:t>
                                  </m:r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ko-Kore-KR" altLang="en-US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DEB66C9-7583-9E4A-AC08-9C5BD15F7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81" y="3789868"/>
                <a:ext cx="12887758" cy="7444923"/>
              </a:xfrm>
              <a:prstGeom prst="rect">
                <a:avLst/>
              </a:prstGeom>
              <a:blipFill>
                <a:blip r:embed="rId8"/>
                <a:stretch>
                  <a:fillRect l="-1773" b="-59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90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잠재 변수 모델</a:t>
            </a:r>
            <a:r>
              <a:rPr lang="en-US" altLang="ko-KR" b="1" dirty="0"/>
              <a:t>(Latent Variable Models)</a:t>
            </a:r>
            <a:r>
              <a:rPr lang="ko-KR" altLang="en-US" b="1" dirty="0"/>
              <a:t>의 조건</a:t>
            </a:r>
            <a:r>
              <a:rPr lang="en-US" altLang="ko-KR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2257944" y="3927226"/>
                <a:ext cx="14147468" cy="6406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궁극적인 목표는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ore-KR" sz="28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효율적으로 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computing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하는 것이다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또한 </a:t>
                </a:r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kumimoji="1" lang="en-US" altLang="ko-KR" sz="28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r>
                      <a:rPr kumimoji="1" lang="en-US" altLang="ko-KR" sz="28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R" sz="28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e>
                        <m:r>
                          <a:rPr kumimoji="1" lang="en-US" altLang="ko-KR" sz="2800" b="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O(1)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빠르게 얻는 것도 중요하다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빠른 생성 결과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</a:p>
              <a:p>
                <a:endParaRPr kumimoji="1"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Baye’s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Rule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떠올려보면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ko-KR" sz="2800" i="1" dirty="0">
                  <a:solidFill>
                    <a:srgbClr val="53585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en-US" altLang="ko-KR" sz="2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참고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sz="24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R" sz="24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kumimoji="1" lang="en-US" altLang="ko-KR" sz="24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4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24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r>
                      <a:rPr kumimoji="1" lang="en-US" altLang="ko-KR" sz="24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𝑝𝑟𝑖𝑜𝑟</m:t>
                    </m:r>
                    <m:r>
                      <a:rPr kumimoji="1" lang="en-US" altLang="ko-KR" sz="24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R" sz="24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kumimoji="1" lang="en-US" altLang="ko-KR" sz="24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4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e>
                        <m:r>
                          <a:rPr kumimoji="1" lang="en-US" altLang="ko-KR" sz="24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24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r>
                      <a:rPr kumimoji="1" lang="en-US" altLang="ko-KR" sz="24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𝑙𝑖𝑘𝑒𝑙𝑖h𝑜𝑜𝑑</m:t>
                    </m:r>
                    <m:r>
                      <a:rPr kumimoji="1" lang="en-US" altLang="ko-KR" sz="24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R" sz="24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kumimoji="1" lang="en-US" altLang="ko-KR" sz="24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4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  <m:e>
                        <m:r>
                          <a:rPr kumimoji="1" lang="en-US" altLang="ko-KR" sz="24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kumimoji="1" lang="en-US" altLang="ko-KR" sz="24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:</m:t>
                    </m:r>
                    <m:r>
                      <a:rPr kumimoji="1" lang="en-US" altLang="ko-KR" sz="24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𝑝𝑜𝑠𝑡𝑒𝑟𝑖𝑜𝑟</m:t>
                    </m:r>
                  </m:oMath>
                </a14:m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posterior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분포를 구하면 </a:t>
                </a:r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구할 수 있을 것이다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Variational Inference!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44" y="3927226"/>
                <a:ext cx="14147468" cy="6406306"/>
              </a:xfrm>
              <a:prstGeom prst="rect">
                <a:avLst/>
              </a:prstGeom>
              <a:blipFill>
                <a:blip r:embed="rId4"/>
                <a:stretch>
                  <a:fillRect l="-717" t="-9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888617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Latent variable model</a:t>
            </a:r>
            <a:r>
              <a:rPr lang="ko-Kore-KR" altLang="en-US" b="1" dirty="0"/>
              <a:t>을 계층적으로 만드는 방법</a:t>
            </a:r>
            <a:endParaRPr lang="en-US" altLang="ko-Kore-KR" b="1" dirty="0"/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ym typeface="Wingdings" pitchFamily="2" charset="2"/>
              </a:rPr>
              <a:t></a:t>
            </a:r>
            <a:r>
              <a:rPr lang="ko-KR" altLang="en-US" b="1" dirty="0">
                <a:sym typeface="Wingdings" pitchFamily="2" charset="2"/>
              </a:rPr>
              <a:t> 예</a:t>
            </a:r>
            <a:r>
              <a:rPr lang="en-US" altLang="ko-KR" b="1" dirty="0">
                <a:sym typeface="Wingdings" pitchFamily="2" charset="2"/>
              </a:rPr>
              <a:t>) BIVA(2019), </a:t>
            </a:r>
            <a:r>
              <a:rPr lang="en-US" altLang="ko-KR" b="1" dirty="0" err="1">
                <a:sym typeface="Wingdings" pitchFamily="2" charset="2"/>
              </a:rPr>
              <a:t>Nvae</a:t>
            </a:r>
            <a:r>
              <a:rPr lang="en-US" altLang="ko-KR" b="1" dirty="0">
                <a:sym typeface="Wingdings" pitchFamily="2" charset="2"/>
              </a:rPr>
              <a:t> (2020)</a:t>
            </a:r>
            <a:endParaRPr lang="en-US" altLang="ko-Kore-KR" b="1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1026" name="Picture 2" descr="NVAE A Deep Hierarchical Variational Autoencoder | kozistr">
            <a:extLst>
              <a:ext uri="{FF2B5EF4-FFF2-40B4-BE49-F238E27FC236}">
                <a16:creationId xmlns:a16="http://schemas.microsoft.com/office/drawing/2014/main" id="{E41A3EE6-7208-714E-BBAC-97CA3F7C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473" y="2946984"/>
            <a:ext cx="8854594" cy="86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0B65219-4471-0148-AD54-CEB9E0BDD963}"/>
              </a:ext>
            </a:extLst>
          </p:cNvPr>
          <p:cNvSpPr/>
          <p:nvPr/>
        </p:nvSpPr>
        <p:spPr>
          <a:xfrm>
            <a:off x="3637072" y="12606394"/>
            <a:ext cx="14713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Maaløe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Lars, et al. "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Biva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: A very deep hierarchy of latent variables for generative modeling." </a:t>
            </a:r>
            <a:r>
              <a:rPr lang="en" altLang="ko-Kore-KR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arXiv:1902.02102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</a:p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Vahdat,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Arash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Jan Kautz. "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Nvae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: A deep hierarchical variational autoencoder." </a:t>
            </a:r>
            <a:r>
              <a:rPr lang="en" altLang="ko-Kore-KR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arXiv:2007.03898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(2020).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C573A-AD2C-4B49-8B3D-ABA49C3F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9967" y="2946984"/>
            <a:ext cx="10832794" cy="57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05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9FA180-E2B3-CB49-8B3B-2B77F247B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433360" cy="13716000"/>
          </a:xfrm>
          <a:prstGeom prst="rect">
            <a:avLst/>
          </a:prstGeom>
        </p:spPr>
      </p:pic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1072055" y="3689648"/>
            <a:ext cx="18866945" cy="2378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Practice Session: </a:t>
            </a:r>
            <a:r>
              <a:rPr lang="en-US" altLang="ko-KR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Latent Variable Models</a:t>
            </a: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olidFill>
                  <a:schemeClr val="bg1"/>
                </a:solidFill>
              </a:rPr>
              <a:t>1. VAE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4183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82110" y="3290166"/>
            <a:ext cx="18487616" cy="97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논문</a:t>
            </a:r>
            <a:endParaRPr kumimoji="1" lang="en-US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Hinton, Geoffrey E., et al. "The" wake-sleep" algorithm for unsupervised neural networks." Science 268.5214 (1995): 1158-1161.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Dayan, Peter, et al. "The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helmholtz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machine." Neural computation 7.5 (1995): 889-904.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Jankowiak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Martin, and Fritz Obermeyer.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Pathwise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derivatives beyond the reparameterization trick." International conference on machine learning. PMLR, 2018.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Paisley, John, David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Blei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Michael Jordan. "Variational Bayesian inference with stochastic search."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arXiv:1206.6430 (2012).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Williams, Ronald J. "Simple statistical gradient-following algorithms for connectionist reinforcement learning." Machine learning 8.3 (1992): 229-256.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Kingma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Diederik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P., and Max Welling. "Auto-encoding variational bayes."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arXiv:1312.6114 (2013).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Price, Robert. "A useful theorem for nonlinear devices having Gaussian inputs." IRE Transactions on Information Theory 4.2 (1958): 69-72.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Doersch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Carl. "Tutorial on variational autoencoders."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arXiv:1606.05908 (2016).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Burda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Yuri, Roger Grosse, and Ruslan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Salakhutdinov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"Importance weighted autoencoders."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arXiv:1509.00519 (2015).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Kingma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Durk P., et al. "Improved variational inference with inverse autoregressive flow." Advances in neural information processing systems 29 (2016): 4743-4751.</a:t>
            </a:r>
          </a:p>
        </p:txBody>
      </p:sp>
      <p:sp>
        <p:nvSpPr>
          <p:cNvPr id="13" name="Shape 222">
            <a:extLst>
              <a:ext uri="{FF2B5EF4-FFF2-40B4-BE49-F238E27FC236}">
                <a16:creationId xmlns:a16="http://schemas.microsoft.com/office/drawing/2014/main" id="{A2E7B2C9-5DC3-874B-ABFD-CBDC0524562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5" name="Shape 223">
            <a:extLst>
              <a:ext uri="{FF2B5EF4-FFF2-40B4-BE49-F238E27FC236}">
                <a16:creationId xmlns:a16="http://schemas.microsoft.com/office/drawing/2014/main" id="{54EA2998-AC34-2A4E-9DFA-CA9F916D84DB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729406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82110" y="3290166"/>
            <a:ext cx="18487616" cy="10113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논문</a:t>
            </a:r>
            <a:endParaRPr kumimoji="1" lang="en-US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Chen, Xi, et al. "Variational lossy autoencoder."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arXiv:1611.02731 (2016).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Bowman, Samuel R., et al. LSTM-VAE (2015).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Guu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Kelvin, et al. "Generating sentences by editing prototypes." Transactions of the Association for Computational Linguistics 6 (2018): 437-450.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Xu,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Jiacheng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Greg Durrett. "Spherical latent spaces for stable variational autoencoders."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arXiv:1808.10805 (2018)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Davidson, Tim R.,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Hyperspherical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variational auto-encoders."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arXiv:1804.00891 (2018). 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Oord, Aaron van den, Oriol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Vinyals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Koray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Kavukcuoglu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"Neural discrete representation learning."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arXiv:1711.00937 (2017).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Razavi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Ali, Aaron van den Oord, and Oriol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Vinyals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"Generating diverse high-fidelity images with vq-vae-2." Advances in neural information processing systems. 2019.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Bowman, Samuel R., et al. "Generating sentences from a continuous space."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arXiv:1511.06349 (2015).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Yang,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Zichao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"Improved variational autoencoders for text modeling using dilated convolutions." International conference on machine learning. PMLR, 2017.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Kim,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Hyunjik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Andriy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Mnih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"Disentangling by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factorising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." International Conference on Machine Learning. PMLR, 2018.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Gulrajani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Ishaan,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Pixelvae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A latent variable model for natural images."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arXiv:1611.05013 (2016).</a:t>
            </a:r>
          </a:p>
        </p:txBody>
      </p:sp>
      <p:sp>
        <p:nvSpPr>
          <p:cNvPr id="13" name="Shape 222">
            <a:extLst>
              <a:ext uri="{FF2B5EF4-FFF2-40B4-BE49-F238E27FC236}">
                <a16:creationId xmlns:a16="http://schemas.microsoft.com/office/drawing/2014/main" id="{A2E7B2C9-5DC3-874B-ABFD-CBDC0524562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5" name="Shape 223">
            <a:extLst>
              <a:ext uri="{FF2B5EF4-FFF2-40B4-BE49-F238E27FC236}">
                <a16:creationId xmlns:a16="http://schemas.microsoft.com/office/drawing/2014/main" id="{54EA2998-AC34-2A4E-9DFA-CA9F916D84DB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4100008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82110" y="3290166"/>
            <a:ext cx="18487616" cy="828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논문</a:t>
            </a:r>
            <a:endParaRPr lang="en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He,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Junxian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et al. "Lagging inference networks and posterior collapse in variational autoencoders."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arXiv:1901.05534 (2019).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Maaløe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Lars,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Biva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A very deep hierarchy of latent variables for generative modeling."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arXiv:1902.02102 (2019).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Vahdat,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Arash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Jan Kautz.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Nvae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: A deep hierarchical variational autoencoder."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arXiv:2007.03898 (2020).</a:t>
            </a: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참고 할만한 오픈 강의 자료들 </a:t>
            </a:r>
            <a:r>
              <a:rPr lang="en-US" altLang="ko-Kore-KR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/ </a:t>
            </a:r>
            <a:r>
              <a:rPr lang="ko-Kore-KR" altLang="en-US" sz="2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글들 </a:t>
            </a:r>
            <a:endParaRPr lang="en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  <a:sym typeface="SpoqaHanSans-Bold"/>
            </a:endParaRPr>
          </a:p>
          <a:p>
            <a:pPr marL="800042" lvl="1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  <a:hlinkClick r:id="rId4"/>
              </a:rPr>
              <a:t>https://deepgenerativemodels.github.io/notes/vae/</a:t>
            </a:r>
            <a:endParaRPr lang="en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  <a:p>
            <a:pPr marL="800042" lvl="1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  <a:hlinkClick r:id="rId5"/>
              </a:rPr>
              <a:t>https://www.shakirm.com/papers/VITutorial.pdf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</a:p>
          <a:p>
            <a:pPr marL="800042" lvl="1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  <a:hlinkClick r:id="rId6"/>
              </a:rPr>
              <a:t>https://ratsgo.github.io/generative%20model/2018/01/27/VAE/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 </a:t>
            </a:r>
            <a:r>
              <a:rPr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(</a:t>
            </a:r>
            <a:r>
              <a:rPr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한국 블로그</a:t>
            </a:r>
            <a:r>
              <a:rPr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)</a:t>
            </a:r>
          </a:p>
          <a:p>
            <a:pPr marL="800042" lvl="1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  <a:hlinkClick r:id="rId7"/>
              </a:rPr>
              <a:t>https://jaan.io/what-is-variational-autoencoder-vae-tutorial/</a:t>
            </a:r>
            <a:r>
              <a:rPr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</a:p>
          <a:p>
            <a:pPr marL="800042" lvl="1" indent="-3429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</p:txBody>
      </p:sp>
      <p:sp>
        <p:nvSpPr>
          <p:cNvPr id="13" name="Shape 222">
            <a:extLst>
              <a:ext uri="{FF2B5EF4-FFF2-40B4-BE49-F238E27FC236}">
                <a16:creationId xmlns:a16="http://schemas.microsoft.com/office/drawing/2014/main" id="{A2E7B2C9-5DC3-874B-ABFD-CBDC0524562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5" name="Shape 223">
            <a:extLst>
              <a:ext uri="{FF2B5EF4-FFF2-40B4-BE49-F238E27FC236}">
                <a16:creationId xmlns:a16="http://schemas.microsoft.com/office/drawing/2014/main" id="{54EA2998-AC34-2A4E-9DFA-CA9F916D84DB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288385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4800" b="1" dirty="0">
                <a:solidFill>
                  <a:prstClr val="black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  <a:sym typeface="SpoqaHanSans-Bold"/>
              </a:rPr>
              <a:t>&lt;Generative model series #3&gt;</a:t>
            </a:r>
            <a:endParaRPr lang="en" altLang="ko-Kore-KR" sz="4800" b="1" dirty="0">
              <a:sym typeface="SpoqaHanSans-Bold"/>
            </a:endParaRPr>
          </a:p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Latent Variable Models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Variational Inference (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변분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추론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)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775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2145638" y="3329957"/>
                <a:ext cx="16831372" cy="7088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우측의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graphical model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주어졌을 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잠재 변수의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posterior distribution(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구하는 것이 목표이다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:endParaRPr kumimoji="1" lang="en-US" altLang="ko-KR" sz="320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kumimoji="1" lang="en-US" altLang="ko-KR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kumimoji="1" lang="en-US" altLang="ko-KR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𝑖𝑛𝑡𝑟𝑎𝑐𝑡𝑎𝑏𝑙𝑒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그런데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p(</a:t>
                </a:r>
                <a:r>
                  <a:rPr kumimoji="1" lang="en-US" altLang="ko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x|z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우리는 쉽게 구할 수 없다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(p(z) -&gt; x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로의 생성모델이기 때문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그렇다면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변분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추론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(variation inference)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생성 모델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외에 이를 근사하는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모델을 만들어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variational distribution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posterior(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근사 하자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!.</a:t>
                </a: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이는 곧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2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개의 분포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||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거리를 줄여 최적화 하는 문제이다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(KL Divergence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등을 사용하여야 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38" y="3329957"/>
                <a:ext cx="16831372" cy="7088544"/>
              </a:xfrm>
              <a:prstGeom prst="rect">
                <a:avLst/>
              </a:prstGeom>
              <a:blipFill>
                <a:blip r:embed="rId4"/>
                <a:stretch>
                  <a:fillRect l="-829" t="-1252" r="-14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Inference (VI)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CA7AAE-4F38-5A48-A6B6-79F6C6E04D8D}"/>
                  </a:ext>
                </a:extLst>
              </p:cNvPr>
              <p:cNvSpPr/>
              <p:nvPr/>
            </p:nvSpPr>
            <p:spPr>
              <a:xfrm>
                <a:off x="19606413" y="7163134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CA7AAE-4F38-5A48-A6B6-79F6C6E04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413" y="7163134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B6C256-D6F6-624C-AAF0-9853B314DA4A}"/>
                  </a:ext>
                </a:extLst>
              </p:cNvPr>
              <p:cNvSpPr/>
              <p:nvPr/>
            </p:nvSpPr>
            <p:spPr>
              <a:xfrm>
                <a:off x="19606413" y="4479380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B6C256-D6F6-624C-AAF0-9853B314D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413" y="4479380"/>
                <a:ext cx="1219200" cy="1219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D1BD7-125A-DF48-803E-723A4FEE5DA5}"/>
              </a:ext>
            </a:extLst>
          </p:cNvPr>
          <p:cNvCxnSpPr>
            <a:cxnSpLocks/>
          </p:cNvCxnSpPr>
          <p:nvPr/>
        </p:nvCxnSpPr>
        <p:spPr>
          <a:xfrm>
            <a:off x="20018790" y="5688837"/>
            <a:ext cx="0" cy="152259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33521D8-EE38-2D4C-8D50-0D0CA2C307E4}"/>
                  </a:ext>
                </a:extLst>
              </p:cNvPr>
              <p:cNvSpPr/>
              <p:nvPr/>
            </p:nvSpPr>
            <p:spPr>
              <a:xfrm>
                <a:off x="18759984" y="6091869"/>
                <a:ext cx="1258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4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33521D8-EE38-2D4C-8D50-0D0CA2C30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984" y="6091869"/>
                <a:ext cx="1258806" cy="461665"/>
              </a:xfrm>
              <a:prstGeom prst="rect">
                <a:avLst/>
              </a:prstGeom>
              <a:blipFill>
                <a:blip r:embed="rId7"/>
                <a:stretch>
                  <a:fillRect r="-990" b="-189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671748-6866-3B41-906D-494776DB8665}"/>
              </a:ext>
            </a:extLst>
          </p:cNvPr>
          <p:cNvCxnSpPr>
            <a:cxnSpLocks/>
          </p:cNvCxnSpPr>
          <p:nvPr/>
        </p:nvCxnSpPr>
        <p:spPr>
          <a:xfrm flipH="1" flipV="1">
            <a:off x="20422199" y="5698580"/>
            <a:ext cx="1" cy="152259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584F567-2E3C-D24D-81A0-5925D7476827}"/>
                  </a:ext>
                </a:extLst>
              </p:cNvPr>
              <p:cNvSpPr/>
              <p:nvPr/>
            </p:nvSpPr>
            <p:spPr>
              <a:xfrm>
                <a:off x="20431167" y="5907202"/>
                <a:ext cx="282737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584F567-2E3C-D24D-81A0-5925D7476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1167" y="5907202"/>
                <a:ext cx="2827376" cy="830997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38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Recap: KL Divergence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hape 133">
                <a:extLst>
                  <a:ext uri="{FF2B5EF4-FFF2-40B4-BE49-F238E27FC236}">
                    <a16:creationId xmlns:a16="http://schemas.microsoft.com/office/drawing/2014/main" id="{0CBB29D6-FB62-EF40-900E-9DC3F2836B47}"/>
                  </a:ext>
                </a:extLst>
              </p:cNvPr>
              <p:cNvSpPr/>
              <p:nvPr/>
            </p:nvSpPr>
            <p:spPr>
              <a:xfrm>
                <a:off x="1835036" y="3579839"/>
                <a:ext cx="20787952" cy="100432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marL="685800" indent="-685800" algn="l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R" altLang="en-US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쿨백</a:t>
                </a:r>
                <a:r>
                  <a:rPr lang="en-US" altLang="ko-KR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-</a:t>
                </a:r>
                <a:r>
                  <a:rPr lang="ko-KR" altLang="en-US" sz="4000" b="1" dirty="0" err="1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라이블러</a:t>
                </a:r>
                <a:r>
                  <a:rPr lang="ko-KR" altLang="en-US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발산</a:t>
                </a:r>
                <a:r>
                  <a:rPr lang="en-US" altLang="ko-KR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(KL-Divergence; KLD) </a:t>
                </a:r>
              </a:p>
              <a:p>
                <a:pPr marL="1142942" lvl="1" indent="-6858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두 확률 분포의 다른 정도를 나타내는 척도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pPr marL="1142942" lvl="1" indent="-6858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Relative entropy</a:t>
                </a:r>
                <a:r>
                  <a:rPr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라고도 한다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𝑃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</m:e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𝑄</m:t>
                          </m:r>
                        </m:e>
                      </m:d>
                      <m:r>
                        <a:rPr lang="en-US" altLang="ko-KR" sz="32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≔−</m:t>
                      </m:r>
                      <m:nary>
                        <m:naryPr>
                          <m:chr m:val="∑"/>
                          <m:ctrlPr>
                            <a:rPr lang="en-US" altLang="ko-KR" sz="32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20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320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3200" b="0" i="0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200" b="0" i="0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𝑯</m:t>
                      </m:r>
                      <m:d>
                        <m:d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𝑷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𝑸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𝐻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𝑃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en-US" altLang="ko-KR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KL-Divergence</a:t>
                </a:r>
                <a:r>
                  <a:rPr lang="ko-KR" altLang="en-US" sz="32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의 성질</a:t>
                </a:r>
                <a:endParaRPr lang="en-US" altLang="ko-KR" sz="3200" b="1" dirty="0"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142942" lvl="1" indent="-6858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</m:e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≠</m:t>
                    </m:r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</m:e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ko-KR" sz="3200" dirty="0">
                    <a:latin typeface="Spoqa Han Sans Neo" panose="020B0500000000000000" pitchFamily="34" charset="-128"/>
                    <a:ea typeface="Spoqa Han Sans Neo Bold" panose="020B0500000000000000" pitchFamily="34" charset="-128"/>
                  </a:rPr>
                  <a:t>  </a:t>
                </a:r>
                <a:r>
                  <a:rPr lang="en-US" altLang="ko-KR" sz="44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(c.f. </a:t>
                </a:r>
                <a:r>
                  <a:rPr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Jensen-Shannon Divergence)</a:t>
                </a:r>
                <a:endParaRPr lang="en-US" altLang="ko-KR" sz="3200" dirty="0"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142942" lvl="1" indent="-6858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</m:e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=0,  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𝑖𝑓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𝑎𝑛𝑑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𝑜𝑛𝑙𝑦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𝑖𝑓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𝑞</m:t>
                    </m:r>
                  </m:oMath>
                </a14:m>
                <a:endParaRPr lang="en-US" altLang="ko-KR" sz="3200" b="0" dirty="0"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1142942" lvl="1" indent="-6858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</m:t>
                        </m:r>
                      </m:e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𝑄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≥0</m:t>
                    </m:r>
                  </m:oMath>
                </a14:m>
                <a:endParaRPr lang="en-US" altLang="ko-KR" sz="3200" spc="-45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marL="1142942" lvl="1" indent="-6858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lang="ko-KR" altLang="en-US" sz="3200" spc="-45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맨 마지막 유도</a:t>
                </a:r>
                <a:r>
                  <a:rPr lang="en-US" altLang="ko-KR" sz="3200" spc="-45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: </a:t>
                </a:r>
              </a:p>
              <a:p>
                <a:pPr lvl="3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0=−</m:t>
                      </m:r>
                      <m:func>
                        <m:func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≤−</m:t>
                          </m:r>
                          <m:d>
                            <m:d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32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32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3200" i="1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func>
                                <m:func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3200" b="0" i="0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3200" i="1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3200" i="1"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3200" i="1"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3200" i="1"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𝐾𝐿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𝑃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||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𝑄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R" sz="3200" spc="-45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</p:txBody>
          </p:sp>
        </mc:Choice>
        <mc:Fallback xmlns="">
          <p:sp>
            <p:nvSpPr>
              <p:cNvPr id="20" name="Shape 133">
                <a:extLst>
                  <a:ext uri="{FF2B5EF4-FFF2-40B4-BE49-F238E27FC236}">
                    <a16:creationId xmlns:a16="http://schemas.microsoft.com/office/drawing/2014/main" id="{0CBB29D6-FB62-EF40-900E-9DC3F2836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036" y="3579839"/>
                <a:ext cx="20787952" cy="10043262"/>
              </a:xfrm>
              <a:prstGeom prst="rect">
                <a:avLst/>
              </a:prstGeom>
              <a:blipFill>
                <a:blip r:embed="rId4"/>
                <a:stretch>
                  <a:fillRect l="-1343" t="-1389" b="-215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>
            <a:extLst>
              <a:ext uri="{FF2B5EF4-FFF2-40B4-BE49-F238E27FC236}">
                <a16:creationId xmlns:a16="http://schemas.microsoft.com/office/drawing/2014/main" id="{C6C43D51-CF3D-2C46-B5CD-3866DB106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" b="53806"/>
          <a:stretch/>
        </p:blipFill>
        <p:spPr bwMode="auto">
          <a:xfrm>
            <a:off x="14188200" y="2995213"/>
            <a:ext cx="9185105" cy="29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59FF1F79-3A9E-7D44-9919-204A1BACE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707" y="7772806"/>
            <a:ext cx="6573991" cy="341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05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/>
              <p:nvPr/>
            </p:nvSpPr>
            <p:spPr>
              <a:xfrm>
                <a:off x="2257944" y="4131919"/>
                <a:ext cx="16831372" cy="6924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342" lvl="1" indent="-45720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true posterior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근사하는 문제는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2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개의 분포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</m:d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||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거리를 줄여 최적화 하는 문제와 같다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 marL="914342" lvl="1" indent="-457200">
                  <a:buFont typeface="Wingdings" pitchFamily="2" charset="2"/>
                  <a:buChar char="à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ko-KR" sz="32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32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|</m:t>
                                      </m:r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  <m:r>
                            <a:rPr kumimoji="1" lang="en-US" altLang="ko-KR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ko-KR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ko-KR" sz="32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ko-KR" sz="32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sz="32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1" lang="en-US" altLang="ko-KR" sz="32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func>
                        <m:func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R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ㄴ</a:t>
                </a:r>
                <a14:m>
                  <m:oMath xmlns:m="http://schemas.openxmlformats.org/officeDocument/2006/math">
                    <m:r>
                      <a:rPr kumimoji="1" lang="en-US" altLang="ko-KR" sz="32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𝑧</m:t>
                    </m:r>
                  </m:oMath>
                </a14:m>
                <a:r>
                  <a:rPr kumimoji="1" lang="ko-KR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종속</a:t>
                </a:r>
                <a:r>
                  <a:rPr kumimoji="1" lang="en-US" altLang="ko-KR" sz="3200" dirty="0">
                    <a:solidFill>
                      <a:schemeClr val="accent1">
                        <a:lumMod val="75000"/>
                      </a:schemeClr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stochastic sample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의하여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expectation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근사되고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모든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expectation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O(1)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계산될 수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8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𝑝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정리해보자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3CB5812-0833-8049-8277-0A352DE1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944" y="4131919"/>
                <a:ext cx="16831372" cy="6924203"/>
              </a:xfrm>
              <a:prstGeom prst="rect">
                <a:avLst/>
              </a:prstGeom>
              <a:blipFill>
                <a:blip r:embed="rId4"/>
                <a:stretch>
                  <a:fillRect l="-603" t="-10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Variational Inference (VI)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11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Latent Variable Models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CA7AAE-4F38-5A48-A6B6-79F6C6E04D8D}"/>
                  </a:ext>
                </a:extLst>
              </p:cNvPr>
              <p:cNvSpPr/>
              <p:nvPr/>
            </p:nvSpPr>
            <p:spPr>
              <a:xfrm>
                <a:off x="19606413" y="7163134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BCA7AAE-4F38-5A48-A6B6-79F6C6E04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413" y="7163134"/>
                <a:ext cx="1219200" cy="1219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B6C256-D6F6-624C-AAF0-9853B314DA4A}"/>
                  </a:ext>
                </a:extLst>
              </p:cNvPr>
              <p:cNvSpPr/>
              <p:nvPr/>
            </p:nvSpPr>
            <p:spPr>
              <a:xfrm>
                <a:off x="19606413" y="4479380"/>
                <a:ext cx="1219200" cy="1219200"/>
              </a:xfrm>
              <a:prstGeom prst="ellipse">
                <a:avLst/>
              </a:prstGeom>
              <a:noFill/>
              <a:ln w="38100">
                <a:solidFill>
                  <a:srgbClr val="53585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ore-KR" altLang="en-US" sz="44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1B6C256-D6F6-624C-AAF0-9853B314D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413" y="4479380"/>
                <a:ext cx="1219200" cy="1219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53585F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D1BD7-125A-DF48-803E-723A4FEE5DA5}"/>
              </a:ext>
            </a:extLst>
          </p:cNvPr>
          <p:cNvCxnSpPr>
            <a:cxnSpLocks/>
          </p:cNvCxnSpPr>
          <p:nvPr/>
        </p:nvCxnSpPr>
        <p:spPr>
          <a:xfrm>
            <a:off x="20018790" y="5688837"/>
            <a:ext cx="0" cy="152259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33521D8-EE38-2D4C-8D50-0D0CA2C307E4}"/>
                  </a:ext>
                </a:extLst>
              </p:cNvPr>
              <p:cNvSpPr/>
              <p:nvPr/>
            </p:nvSpPr>
            <p:spPr>
              <a:xfrm>
                <a:off x="18759984" y="6091869"/>
                <a:ext cx="1258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4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33521D8-EE38-2D4C-8D50-0D0CA2C30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984" y="6091869"/>
                <a:ext cx="1258806" cy="461665"/>
              </a:xfrm>
              <a:prstGeom prst="rect">
                <a:avLst/>
              </a:prstGeom>
              <a:blipFill>
                <a:blip r:embed="rId7"/>
                <a:stretch>
                  <a:fillRect r="-990" b="-189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671748-6866-3B41-906D-494776DB8665}"/>
              </a:ext>
            </a:extLst>
          </p:cNvPr>
          <p:cNvCxnSpPr>
            <a:cxnSpLocks/>
          </p:cNvCxnSpPr>
          <p:nvPr/>
        </p:nvCxnSpPr>
        <p:spPr>
          <a:xfrm flipH="1" flipV="1">
            <a:off x="20422199" y="5698580"/>
            <a:ext cx="1" cy="1522599"/>
          </a:xfrm>
          <a:prstGeom prst="straightConnector1">
            <a:avLst/>
          </a:prstGeom>
          <a:ln w="28575">
            <a:solidFill>
              <a:srgbClr val="5358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34EB184-CA0C-A947-9961-7D8F530718C8}"/>
                  </a:ext>
                </a:extLst>
              </p:cNvPr>
              <p:cNvSpPr/>
              <p:nvPr/>
            </p:nvSpPr>
            <p:spPr>
              <a:xfrm>
                <a:off x="20431167" y="5907202"/>
                <a:ext cx="282737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4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sz="24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34EB184-CA0C-A947-9961-7D8F53071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1167" y="5907202"/>
                <a:ext cx="2827376" cy="830997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248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52869</TotalTime>
  <Words>6638</Words>
  <Application>Microsoft Macintosh PowerPoint</Application>
  <PresentationFormat>사용자 지정</PresentationFormat>
  <Paragraphs>759</Paragraphs>
  <Slides>54</Slides>
  <Notes>54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7" baseType="lpstr">
      <vt:lpstr>Spoqa Han Sans Neo</vt:lpstr>
      <vt:lpstr>Spoqa Han Sans Neo Bold</vt:lpstr>
      <vt:lpstr>SpoqaHanSans-Bold</vt:lpstr>
      <vt:lpstr>SpoqaHanSans-Light</vt:lpstr>
      <vt:lpstr>Arial</vt:lpstr>
      <vt:lpstr>Calibri</vt:lpstr>
      <vt:lpstr>Calibri Light</vt:lpstr>
      <vt:lpstr>Cambria Math</vt:lpstr>
      <vt:lpstr>Impact</vt:lpstr>
      <vt:lpstr>Matura MT Script Capitals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579</cp:revision>
  <dcterms:created xsi:type="dcterms:W3CDTF">2021-04-05T07:22:06Z</dcterms:created>
  <dcterms:modified xsi:type="dcterms:W3CDTF">2021-09-14T03:04:17Z</dcterms:modified>
</cp:coreProperties>
</file>